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322" r:id="rId2"/>
    <p:sldId id="324" r:id="rId3"/>
    <p:sldId id="337" r:id="rId4"/>
    <p:sldId id="313" r:id="rId5"/>
    <p:sldId id="343" r:id="rId6"/>
    <p:sldId id="340" r:id="rId7"/>
    <p:sldId id="325" r:id="rId8"/>
    <p:sldId id="333" r:id="rId9"/>
    <p:sldId id="264" r:id="rId10"/>
    <p:sldId id="260" r:id="rId11"/>
    <p:sldId id="342" r:id="rId12"/>
    <p:sldId id="334" r:id="rId13"/>
    <p:sldId id="339" r:id="rId14"/>
    <p:sldId id="336" r:id="rId15"/>
    <p:sldId id="344" r:id="rId16"/>
    <p:sldId id="269" r:id="rId17"/>
    <p:sldId id="329" r:id="rId18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31BAD0"/>
    <a:srgbClr val="0BDDFF"/>
    <a:srgbClr val="114DA5"/>
    <a:srgbClr val="002450"/>
    <a:srgbClr val="656565"/>
    <a:srgbClr val="2890F8"/>
    <a:srgbClr val="0067B7"/>
    <a:srgbClr val="78787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8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16.203.29\d2\0%20DATA\&#45432;&#49464;&#47536;\23\&#51089;&#50629;&#54028;&#51068;\&#9733;2022\7&#50900;\0728\&#54924;&#49324;&#49548;&#44060;&#49436;%20&#49688;&#51221;\AKC%20&#47588;&#52636;&#52628;&#51060;&#54364;(2001_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매출추이표!$A$5:$A$16</c:f>
              <c:strCache>
                <c:ptCount val="12"/>
                <c:pt idx="0">
                  <c:v>2001</c:v>
                </c:pt>
                <c:pt idx="1">
                  <c:v>2003</c:v>
                </c:pt>
                <c:pt idx="2">
                  <c:v>2005</c:v>
                </c:pt>
                <c:pt idx="3">
                  <c:v>2007</c:v>
                </c:pt>
                <c:pt idx="4">
                  <c:v>2009</c:v>
                </c:pt>
                <c:pt idx="5">
                  <c:v>2011</c:v>
                </c:pt>
                <c:pt idx="6">
                  <c:v>2013</c:v>
                </c:pt>
                <c:pt idx="7">
                  <c:v>2015</c:v>
                </c:pt>
                <c:pt idx="8">
                  <c:v>2017</c:v>
                </c:pt>
                <c:pt idx="9">
                  <c:v>2019</c:v>
                </c:pt>
                <c:pt idx="10">
                  <c:v>2021</c:v>
                </c:pt>
                <c:pt idx="11">
                  <c:v>2022</c:v>
                </c:pt>
              </c:strCache>
            </c:strRef>
          </c:tx>
          <c:spPr>
            <a:ln w="19050" cap="rnd">
              <a:solidFill>
                <a:srgbClr val="0BDDFF"/>
              </a:solidFill>
              <a:round/>
              <a:headEnd w="lg" len="lg"/>
              <a:tailEnd w="lg" len="lg"/>
            </a:ln>
            <a:effectLst/>
          </c:spPr>
          <c:marker>
            <c:symbol val="circle"/>
            <c:size val="7"/>
            <c:spPr>
              <a:solidFill>
                <a:srgbClr val="0BDDFF"/>
              </a:solidFill>
              <a:ln w="25400">
                <a:noFill/>
                <a:round/>
                <a:headEnd type="stealth" w="lg" len="lg"/>
                <a:tailEnd w="lg" len="lg"/>
              </a:ln>
              <a:effectLst/>
            </c:spPr>
          </c:marker>
          <c:dPt>
            <c:idx val="0"/>
            <c:marker>
              <c:symbol val="circle"/>
              <c:size val="15"/>
              <c:spPr>
                <a:solidFill>
                  <a:schemeClr val="bg1"/>
                </a:solidFill>
                <a:ln w="38100">
                  <a:solidFill>
                    <a:srgbClr val="0BDDFF"/>
                  </a:solidFill>
                  <a:round/>
                  <a:headEnd type="stealth"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4C60-46A9-9CE3-A6F5706D429A}"/>
              </c:ext>
            </c:extLst>
          </c:dPt>
          <c:dPt>
            <c:idx val="5"/>
            <c:marker>
              <c:symbol val="circle"/>
              <c:size val="15"/>
              <c:spPr>
                <a:solidFill>
                  <a:schemeClr val="bg1"/>
                </a:solidFill>
                <a:ln w="25400">
                  <a:solidFill>
                    <a:srgbClr val="0BDDFF"/>
                  </a:solidFill>
                  <a:round/>
                  <a:headEnd type="stealth"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4C60-46A9-9CE3-A6F5706D429A}"/>
              </c:ext>
            </c:extLst>
          </c:dPt>
          <c:dPt>
            <c:idx val="9"/>
            <c:marker>
              <c:symbol val="circle"/>
              <c:size val="15"/>
              <c:spPr>
                <a:solidFill>
                  <a:schemeClr val="bg1"/>
                </a:solidFill>
                <a:ln w="25400">
                  <a:solidFill>
                    <a:srgbClr val="0BDDFF"/>
                  </a:solidFill>
                  <a:round/>
                  <a:headEnd type="stealth"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4C60-46A9-9CE3-A6F5706D429A}"/>
              </c:ext>
            </c:extLst>
          </c:dPt>
          <c:dPt>
            <c:idx val="10"/>
            <c:marker>
              <c:symbol val="circle"/>
              <c:size val="7"/>
              <c:spPr>
                <a:solidFill>
                  <a:srgbClr val="0BDDFF"/>
                </a:solidFill>
                <a:ln w="38100">
                  <a:noFill/>
                  <a:round/>
                  <a:headEnd type="stealth"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4C60-46A9-9CE3-A6F5706D429A}"/>
              </c:ext>
            </c:extLst>
          </c:dPt>
          <c:dPt>
            <c:idx val="11"/>
            <c:marker>
              <c:symbol val="circle"/>
              <c:size val="15"/>
              <c:spPr>
                <a:solidFill>
                  <a:schemeClr val="bg1"/>
                </a:solidFill>
                <a:ln w="25400">
                  <a:solidFill>
                    <a:srgbClr val="0BDDFF"/>
                  </a:solidFill>
                  <a:round/>
                  <a:headEnd type="stealth"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4C60-46A9-9CE3-A6F5706D429A}"/>
              </c:ext>
            </c:extLst>
          </c:dPt>
          <c:dLbls>
            <c:delete val="1"/>
          </c:dLbls>
          <c:cat>
            <c:numRef>
              <c:f>매출추이표!$A$5:$A$26</c:f>
              <c:numCache>
                <c:formatCode>General</c:formatCode>
                <c:ptCount val="22"/>
                <c:pt idx="0">
                  <c:v>2001</c:v>
                </c:pt>
                <c:pt idx="1">
                  <c:v>2003</c:v>
                </c:pt>
                <c:pt idx="2">
                  <c:v>2005</c:v>
                </c:pt>
                <c:pt idx="3">
                  <c:v>2007</c:v>
                </c:pt>
                <c:pt idx="4">
                  <c:v>2009</c:v>
                </c:pt>
                <c:pt idx="5">
                  <c:v>2011</c:v>
                </c:pt>
                <c:pt idx="6">
                  <c:v>2013</c:v>
                </c:pt>
                <c:pt idx="7">
                  <c:v>2015</c:v>
                </c:pt>
                <c:pt idx="8">
                  <c:v>2017</c:v>
                </c:pt>
                <c:pt idx="9">
                  <c:v>2019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매출추이표!$B$5:$B$16</c:f>
              <c:numCache>
                <c:formatCode>_(* #,##0_);_(* \(#,##0\);_(* "-"_);_(@_)</c:formatCode>
                <c:ptCount val="12"/>
                <c:pt idx="0">
                  <c:v>3017999256</c:v>
                </c:pt>
                <c:pt idx="1">
                  <c:v>7567898527</c:v>
                </c:pt>
                <c:pt idx="2">
                  <c:v>13590368277</c:v>
                </c:pt>
                <c:pt idx="3">
                  <c:v>22040205166</c:v>
                </c:pt>
                <c:pt idx="4">
                  <c:v>34461071481</c:v>
                </c:pt>
                <c:pt idx="5">
                  <c:v>52117867748</c:v>
                </c:pt>
                <c:pt idx="6">
                  <c:v>58559654195</c:v>
                </c:pt>
                <c:pt idx="7">
                  <c:v>66520247565</c:v>
                </c:pt>
                <c:pt idx="8">
                  <c:v>85340980754</c:v>
                </c:pt>
                <c:pt idx="9">
                  <c:v>132423484307</c:v>
                </c:pt>
                <c:pt idx="10">
                  <c:v>140797369874</c:v>
                </c:pt>
                <c:pt idx="11">
                  <c:v>157822291635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C60-46A9-9CE3-A6F5706D429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92306095"/>
        <c:axId val="492309007"/>
      </c:lineChart>
      <c:catAx>
        <c:axId val="492306095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spPr>
          <a:noFill/>
          <a:ln w="25400" cap="flat" cmpd="sng" algn="ctr">
            <a:solidFill>
              <a:schemeClr val="bg1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ja-JP" sz="1000" b="1" i="0" u="none" strike="noStrike" kern="1200" cap="all" spc="-100" normalizeH="0" baseline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pPr>
            <a:endParaRPr lang="ko-KR"/>
          </a:p>
        </c:txPr>
        <c:crossAx val="492309007"/>
        <c:crosses val="autoZero"/>
        <c:auto val="1"/>
        <c:lblAlgn val="ctr"/>
        <c:lblOffset val="100"/>
        <c:tickMarkSkip val="1"/>
        <c:noMultiLvlLbl val="0"/>
      </c:catAx>
      <c:valAx>
        <c:axId val="492309007"/>
        <c:scaling>
          <c:orientation val="minMax"/>
        </c:scaling>
        <c:delete val="1"/>
        <c:axPos val="l"/>
        <c:majorGridlines>
          <c:spPr>
            <a:ln w="1270" cap="flat" cmpd="sng" algn="ctr">
              <a:solidFill>
                <a:schemeClr val="bg1">
                  <a:alpha val="99000"/>
                </a:schemeClr>
              </a:solidFill>
              <a:round/>
            </a:ln>
            <a:effectLst/>
          </c:spPr>
        </c:majorGridlines>
        <c:minorGridlines>
          <c:spPr>
            <a:ln>
              <a:noFill/>
            </a:ln>
            <a:effectLst/>
          </c:spPr>
        </c:minorGridlines>
        <c:numFmt formatCode="_(* #,##0_);_(* \(#,##0\);_(* &quot;-&quot;_);_(@_)" sourceLinked="1"/>
        <c:majorTickMark val="out"/>
        <c:minorTickMark val="none"/>
        <c:tickLblPos val="nextTo"/>
        <c:crossAx val="49230609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04C0A-D6B9-4A7B-A7E5-04920B3A4C20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100C7E-34A9-4D74-9420-0387931AC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7997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eb1fa657c2_1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eb1fa657c2_1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dirty="0"/>
              <a:t>베스핀은 가장 </a:t>
            </a:r>
            <a:r>
              <a:rPr lang="ko" b="1" dirty="0"/>
              <a:t>자동화된 </a:t>
            </a:r>
            <a:r>
              <a:rPr lang="ko" dirty="0"/>
              <a:t>클라우드 관리 회사입니다. 사람이 반복적으로 하는 업무는 최대한 자동화해 놓았습니다. 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dirty="0">
                <a:solidFill>
                  <a:schemeClr val="dk1"/>
                </a:solidFill>
              </a:rPr>
              <a:t>베스핀의 클라우드 노하우 집약체인</a:t>
            </a:r>
            <a:r>
              <a:rPr lang="ko" dirty="0"/>
              <a:t> OpsNow SaaS 솔루션은 여러분이 클라우드를 ‘잘’ 쓰도록 합니다.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dirty="0"/>
              <a:t>또한 모든 기업이 클라우드 IT를 누리도록 합니다. 누린다는 뜻은 생활속에서 마음껏 즐긴다는 뜻이죠. </a:t>
            </a:r>
            <a:r>
              <a:rPr lang="ko" b="1" dirty="0"/>
              <a:t>모두의 일상에 클며드는게 우리의 미션</a:t>
            </a:r>
            <a:r>
              <a:rPr lang="ko" dirty="0"/>
              <a:t>입니다.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dirty="0"/>
              <a:t>베스핀글로벌이 할 수 있는 이유, </a:t>
            </a:r>
            <a:r>
              <a:rPr lang="ko" b="1" dirty="0"/>
              <a:t>배우고, 실행한 것을 모두와 공유하기 때문</a:t>
            </a:r>
            <a:r>
              <a:rPr lang="ko" dirty="0"/>
              <a:t>입니다. 심지어 경쟁사와도 공유합니다.</a:t>
            </a:r>
            <a:br>
              <a:rPr lang="ko" dirty="0"/>
            </a:br>
            <a:br>
              <a:rPr lang="ko" dirty="0"/>
            </a:br>
            <a:r>
              <a:rPr lang="ko" dirty="0">
                <a:solidFill>
                  <a:schemeClr val="dk1"/>
                </a:solidFill>
              </a:rPr>
              <a:t>여러분이 파트너를 선택하실 때 여러 기준이 있으실텐데요, 그 회사가 어떤 꿈과 목표가 있느냐를 봐주시면 좋겠다는 마음으로 시작해봤습니다.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71863" y="6356352"/>
            <a:ext cx="2228850" cy="365125"/>
          </a:xfrm>
        </p:spPr>
        <p:txBody>
          <a:bodyPr/>
          <a:lstStyle>
            <a:lvl1pPr>
              <a:defRPr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AA9E109-9BB6-4B19-9ED9-42CE8EB7A16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7969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A864-ABFD-4FED-9E2A-643DA8611091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9E109-9BB6-4B19-9ED9-42CE8EB7A1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363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A864-ABFD-4FED-9E2A-643DA8611091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9E109-9BB6-4B19-9ED9-42CE8EB7A1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5644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A864-ABFD-4FED-9E2A-643DA8611091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9E109-9BB6-4B19-9ED9-42CE8EB7A1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188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A864-ABFD-4FED-9E2A-643DA8611091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9E109-9BB6-4B19-9ED9-42CE8EB7A1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57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A864-ABFD-4FED-9E2A-643DA8611091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9E109-9BB6-4B19-9ED9-42CE8EB7A1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830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A864-ABFD-4FED-9E2A-643DA8611091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9E109-9BB6-4B19-9ED9-42CE8EB7A1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7727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A864-ABFD-4FED-9E2A-643DA8611091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9E109-9BB6-4B19-9ED9-42CE8EB7A1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2171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A864-ABFD-4FED-9E2A-643DA8611091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9E109-9BB6-4B19-9ED9-42CE8EB7A1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690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A864-ABFD-4FED-9E2A-643DA8611091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9E109-9BB6-4B19-9ED9-42CE8EB7A1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132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A864-ABFD-4FED-9E2A-643DA8611091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9E109-9BB6-4B19-9ED9-42CE8EB7A1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843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지">
  <p:cSld name="내지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3"/>
            <a:ext cx="9906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9215656" y="6333201"/>
            <a:ext cx="594425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192">
                <a:solidFill>
                  <a:schemeClr val="lt1"/>
                </a:solidFill>
              </a:defRPr>
            </a:lvl1pPr>
            <a:lvl2pPr lvl="1">
              <a:buNone/>
              <a:defRPr sz="1192">
                <a:solidFill>
                  <a:schemeClr val="lt1"/>
                </a:solidFill>
              </a:defRPr>
            </a:lvl2pPr>
            <a:lvl3pPr lvl="2">
              <a:buNone/>
              <a:defRPr sz="1192">
                <a:solidFill>
                  <a:schemeClr val="lt1"/>
                </a:solidFill>
              </a:defRPr>
            </a:lvl3pPr>
            <a:lvl4pPr lvl="3">
              <a:buNone/>
              <a:defRPr sz="1192">
                <a:solidFill>
                  <a:schemeClr val="lt1"/>
                </a:solidFill>
              </a:defRPr>
            </a:lvl4pPr>
            <a:lvl5pPr lvl="4">
              <a:buNone/>
              <a:defRPr sz="1192">
                <a:solidFill>
                  <a:schemeClr val="lt1"/>
                </a:solidFill>
              </a:defRPr>
            </a:lvl5pPr>
            <a:lvl6pPr lvl="5">
              <a:buNone/>
              <a:defRPr sz="1192">
                <a:solidFill>
                  <a:schemeClr val="lt1"/>
                </a:solidFill>
              </a:defRPr>
            </a:lvl6pPr>
            <a:lvl7pPr lvl="6">
              <a:buNone/>
              <a:defRPr sz="1192">
                <a:solidFill>
                  <a:schemeClr val="lt1"/>
                </a:solidFill>
              </a:defRPr>
            </a:lvl7pPr>
            <a:lvl8pPr lvl="7">
              <a:buNone/>
              <a:defRPr sz="1192">
                <a:solidFill>
                  <a:schemeClr val="lt1"/>
                </a:solidFill>
              </a:defRPr>
            </a:lvl8pPr>
            <a:lvl9pPr lvl="8">
              <a:buNone/>
              <a:defRPr sz="1192"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508006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맞춤 레이아웃 1">
  <p:cSld name="맞춤 레이아웃 1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"/>
            <a:ext cx="9906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9215656" y="6333201"/>
            <a:ext cx="594425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buNone/>
              <a:defRPr sz="1192">
                <a:solidFill>
                  <a:schemeClr val="lt1"/>
                </a:solidFill>
              </a:defRPr>
            </a:lvl1pPr>
            <a:lvl2pPr lvl="1" rtl="0">
              <a:buNone/>
              <a:defRPr sz="1192">
                <a:solidFill>
                  <a:schemeClr val="lt1"/>
                </a:solidFill>
              </a:defRPr>
            </a:lvl2pPr>
            <a:lvl3pPr lvl="2" rtl="0">
              <a:buNone/>
              <a:defRPr sz="1192">
                <a:solidFill>
                  <a:schemeClr val="lt1"/>
                </a:solidFill>
              </a:defRPr>
            </a:lvl3pPr>
            <a:lvl4pPr lvl="3" rtl="0">
              <a:buNone/>
              <a:defRPr sz="1192">
                <a:solidFill>
                  <a:schemeClr val="lt1"/>
                </a:solidFill>
              </a:defRPr>
            </a:lvl4pPr>
            <a:lvl5pPr lvl="4" rtl="0">
              <a:buNone/>
              <a:defRPr sz="1192">
                <a:solidFill>
                  <a:schemeClr val="lt1"/>
                </a:solidFill>
              </a:defRPr>
            </a:lvl5pPr>
            <a:lvl6pPr lvl="5" rtl="0">
              <a:buNone/>
              <a:defRPr sz="1192">
                <a:solidFill>
                  <a:schemeClr val="lt1"/>
                </a:solidFill>
              </a:defRPr>
            </a:lvl6pPr>
            <a:lvl7pPr lvl="6" rtl="0">
              <a:buNone/>
              <a:defRPr sz="1192">
                <a:solidFill>
                  <a:schemeClr val="lt1"/>
                </a:solidFill>
              </a:defRPr>
            </a:lvl7pPr>
            <a:lvl8pPr lvl="7" rtl="0">
              <a:buNone/>
              <a:defRPr sz="1192">
                <a:solidFill>
                  <a:schemeClr val="lt1"/>
                </a:solidFill>
              </a:defRPr>
            </a:lvl8pPr>
            <a:lvl9pPr lvl="8" rtl="0">
              <a:buNone/>
              <a:defRPr sz="1192"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1297931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7A864-ABFD-4FED-9E2A-643DA8611091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9E109-9BB6-4B19-9ED9-42CE8EB7A1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749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32.svg"/><Relationship Id="rId26" Type="http://schemas.openxmlformats.org/officeDocument/2006/relationships/image" Target="../media/image40.svg"/><Relationship Id="rId39" Type="http://schemas.openxmlformats.org/officeDocument/2006/relationships/image" Target="../media/image53.svg"/><Relationship Id="rId21" Type="http://schemas.openxmlformats.org/officeDocument/2006/relationships/image" Target="../media/image35.png"/><Relationship Id="rId34" Type="http://schemas.openxmlformats.org/officeDocument/2006/relationships/image" Target="../media/image48.png"/><Relationship Id="rId42" Type="http://schemas.openxmlformats.org/officeDocument/2006/relationships/image" Target="../media/image56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6" Type="http://schemas.openxmlformats.org/officeDocument/2006/relationships/image" Target="../media/image30.svg"/><Relationship Id="rId20" Type="http://schemas.openxmlformats.org/officeDocument/2006/relationships/image" Target="../media/image34.svg"/><Relationship Id="rId29" Type="http://schemas.openxmlformats.org/officeDocument/2006/relationships/image" Target="../media/image43.png"/><Relationship Id="rId41" Type="http://schemas.openxmlformats.org/officeDocument/2006/relationships/image" Target="../media/image5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24" Type="http://schemas.openxmlformats.org/officeDocument/2006/relationships/image" Target="../media/image38.svg"/><Relationship Id="rId32" Type="http://schemas.openxmlformats.org/officeDocument/2006/relationships/image" Target="../media/image46.png"/><Relationship Id="rId37" Type="http://schemas.openxmlformats.org/officeDocument/2006/relationships/image" Target="../media/image51.svg"/><Relationship Id="rId40" Type="http://schemas.openxmlformats.org/officeDocument/2006/relationships/image" Target="../media/image54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svg"/><Relationship Id="rId36" Type="http://schemas.openxmlformats.org/officeDocument/2006/relationships/image" Target="../media/image50.png"/><Relationship Id="rId10" Type="http://schemas.openxmlformats.org/officeDocument/2006/relationships/image" Target="../media/image24.svg"/><Relationship Id="rId19" Type="http://schemas.openxmlformats.org/officeDocument/2006/relationships/image" Target="../media/image33.png"/><Relationship Id="rId31" Type="http://schemas.openxmlformats.org/officeDocument/2006/relationships/image" Target="../media/image45.svg"/><Relationship Id="rId4" Type="http://schemas.openxmlformats.org/officeDocument/2006/relationships/image" Target="../media/image17.svg"/><Relationship Id="rId9" Type="http://schemas.openxmlformats.org/officeDocument/2006/relationships/image" Target="../media/image23.png"/><Relationship Id="rId14" Type="http://schemas.openxmlformats.org/officeDocument/2006/relationships/image" Target="../media/image28.svg"/><Relationship Id="rId22" Type="http://schemas.openxmlformats.org/officeDocument/2006/relationships/image" Target="../media/image36.svg"/><Relationship Id="rId27" Type="http://schemas.openxmlformats.org/officeDocument/2006/relationships/image" Target="../media/image41.png"/><Relationship Id="rId30" Type="http://schemas.openxmlformats.org/officeDocument/2006/relationships/image" Target="../media/image44.png"/><Relationship Id="rId35" Type="http://schemas.openxmlformats.org/officeDocument/2006/relationships/image" Target="../media/image49.svg"/><Relationship Id="rId43" Type="http://schemas.openxmlformats.org/officeDocument/2006/relationships/image" Target="../media/image57.svg"/><Relationship Id="rId8" Type="http://schemas.openxmlformats.org/officeDocument/2006/relationships/image" Target="../media/image22.svg"/><Relationship Id="rId3" Type="http://schemas.openxmlformats.org/officeDocument/2006/relationships/image" Target="../media/image16.png"/><Relationship Id="rId12" Type="http://schemas.openxmlformats.org/officeDocument/2006/relationships/image" Target="../media/image26.sv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33" Type="http://schemas.openxmlformats.org/officeDocument/2006/relationships/image" Target="../media/image47.svg"/><Relationship Id="rId38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6.png"/><Relationship Id="rId7" Type="http://schemas.openxmlformats.org/officeDocument/2006/relationships/image" Target="../media/image61.sv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65.png"/><Relationship Id="rId7" Type="http://schemas.openxmlformats.org/officeDocument/2006/relationships/image" Target="../media/image69.jpg"/><Relationship Id="rId12" Type="http://schemas.openxmlformats.org/officeDocument/2006/relationships/image" Target="../media/image17.sv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eg"/><Relationship Id="rId11" Type="http://schemas.openxmlformats.org/officeDocument/2006/relationships/image" Target="../media/image16.png"/><Relationship Id="rId5" Type="http://schemas.openxmlformats.org/officeDocument/2006/relationships/image" Target="../media/image67.png"/><Relationship Id="rId10" Type="http://schemas.openxmlformats.org/officeDocument/2006/relationships/image" Target="../media/image72.sv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11" Type="http://schemas.openxmlformats.org/officeDocument/2006/relationships/image" Target="../media/image17.svg"/><Relationship Id="rId5" Type="http://schemas.openxmlformats.org/officeDocument/2006/relationships/image" Target="../media/image74.png"/><Relationship Id="rId10" Type="http://schemas.openxmlformats.org/officeDocument/2006/relationships/image" Target="../media/image16.png"/><Relationship Id="rId4" Type="http://schemas.openxmlformats.org/officeDocument/2006/relationships/image" Target="../media/image73.png"/><Relationship Id="rId9" Type="http://schemas.openxmlformats.org/officeDocument/2006/relationships/image" Target="../media/image7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80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svg"/><Relationship Id="rId4" Type="http://schemas.openxmlformats.org/officeDocument/2006/relationships/image" Target="../media/image7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3" Type="http://schemas.openxmlformats.org/officeDocument/2006/relationships/image" Target="../media/image82.jpg"/><Relationship Id="rId21" Type="http://schemas.openxmlformats.org/officeDocument/2006/relationships/image" Target="../media/image100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" Type="http://schemas.openxmlformats.org/officeDocument/2006/relationships/image" Target="../media/image81.jpeg"/><Relationship Id="rId16" Type="http://schemas.openxmlformats.org/officeDocument/2006/relationships/image" Target="../media/image95.jpeg"/><Relationship Id="rId20" Type="http://schemas.openxmlformats.org/officeDocument/2006/relationships/image" Target="../media/image9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24" Type="http://schemas.openxmlformats.org/officeDocument/2006/relationships/image" Target="../media/image17.sv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23" Type="http://schemas.openxmlformats.org/officeDocument/2006/relationships/image" Target="../media/image16.png"/><Relationship Id="rId10" Type="http://schemas.openxmlformats.org/officeDocument/2006/relationships/image" Target="../media/image89.png"/><Relationship Id="rId19" Type="http://schemas.openxmlformats.org/officeDocument/2006/relationships/image" Target="../media/image98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jpeg"/><Relationship Id="rId22" Type="http://schemas.openxmlformats.org/officeDocument/2006/relationships/image" Target="../media/image10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png"/><Relationship Id="rId18" Type="http://schemas.openxmlformats.org/officeDocument/2006/relationships/image" Target="../media/image116.jpeg"/><Relationship Id="rId26" Type="http://schemas.openxmlformats.org/officeDocument/2006/relationships/image" Target="../media/image124.jpeg"/><Relationship Id="rId3" Type="http://schemas.openxmlformats.org/officeDocument/2006/relationships/image" Target="../media/image103.png"/><Relationship Id="rId21" Type="http://schemas.openxmlformats.org/officeDocument/2006/relationships/image" Target="../media/image119.png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17" Type="http://schemas.openxmlformats.org/officeDocument/2006/relationships/image" Target="../media/image17.svg"/><Relationship Id="rId25" Type="http://schemas.openxmlformats.org/officeDocument/2006/relationships/image" Target="../media/image123.png"/><Relationship Id="rId2" Type="http://schemas.openxmlformats.org/officeDocument/2006/relationships/image" Target="../media/image102.png"/><Relationship Id="rId16" Type="http://schemas.openxmlformats.org/officeDocument/2006/relationships/image" Target="../media/image16.png"/><Relationship Id="rId20" Type="http://schemas.openxmlformats.org/officeDocument/2006/relationships/image" Target="../media/image1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jpeg"/><Relationship Id="rId11" Type="http://schemas.openxmlformats.org/officeDocument/2006/relationships/image" Target="../media/image111.png"/><Relationship Id="rId24" Type="http://schemas.openxmlformats.org/officeDocument/2006/relationships/image" Target="../media/image122.png"/><Relationship Id="rId5" Type="http://schemas.openxmlformats.org/officeDocument/2006/relationships/image" Target="../media/image105.png"/><Relationship Id="rId15" Type="http://schemas.openxmlformats.org/officeDocument/2006/relationships/image" Target="../media/image115.png"/><Relationship Id="rId23" Type="http://schemas.openxmlformats.org/officeDocument/2006/relationships/image" Target="../media/image121.png"/><Relationship Id="rId10" Type="http://schemas.openxmlformats.org/officeDocument/2006/relationships/image" Target="../media/image110.svg"/><Relationship Id="rId19" Type="http://schemas.openxmlformats.org/officeDocument/2006/relationships/image" Target="../media/image117.jpeg"/><Relationship Id="rId4" Type="http://schemas.openxmlformats.org/officeDocument/2006/relationships/image" Target="../media/image104.pn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Relationship Id="rId22" Type="http://schemas.openxmlformats.org/officeDocument/2006/relationships/image" Target="../media/image120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6.jpeg"/><Relationship Id="rId18" Type="http://schemas.openxmlformats.org/officeDocument/2006/relationships/image" Target="../media/image141.jpeg"/><Relationship Id="rId26" Type="http://schemas.openxmlformats.org/officeDocument/2006/relationships/image" Target="../media/image147.jpeg"/><Relationship Id="rId3" Type="http://schemas.openxmlformats.org/officeDocument/2006/relationships/image" Target="../media/image126.png"/><Relationship Id="rId21" Type="http://schemas.openxmlformats.org/officeDocument/2006/relationships/image" Target="../media/image144.jpeg"/><Relationship Id="rId34" Type="http://schemas.openxmlformats.org/officeDocument/2006/relationships/image" Target="../media/image155.jpeg"/><Relationship Id="rId7" Type="http://schemas.openxmlformats.org/officeDocument/2006/relationships/image" Target="../media/image130.jpeg"/><Relationship Id="rId12" Type="http://schemas.openxmlformats.org/officeDocument/2006/relationships/image" Target="../media/image135.jpeg"/><Relationship Id="rId17" Type="http://schemas.openxmlformats.org/officeDocument/2006/relationships/image" Target="../media/image140.jpeg"/><Relationship Id="rId25" Type="http://schemas.openxmlformats.org/officeDocument/2006/relationships/image" Target="../media/image146.png"/><Relationship Id="rId33" Type="http://schemas.openxmlformats.org/officeDocument/2006/relationships/image" Target="../media/image154.jpeg"/><Relationship Id="rId2" Type="http://schemas.openxmlformats.org/officeDocument/2006/relationships/image" Target="../media/image125.png"/><Relationship Id="rId16" Type="http://schemas.openxmlformats.org/officeDocument/2006/relationships/image" Target="../media/image139.png"/><Relationship Id="rId20" Type="http://schemas.openxmlformats.org/officeDocument/2006/relationships/image" Target="../media/image143.jpeg"/><Relationship Id="rId29" Type="http://schemas.openxmlformats.org/officeDocument/2006/relationships/image" Target="../media/image15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24" Type="http://schemas.openxmlformats.org/officeDocument/2006/relationships/image" Target="../media/image17.svg"/><Relationship Id="rId32" Type="http://schemas.openxmlformats.org/officeDocument/2006/relationships/image" Target="../media/image153.jpeg"/><Relationship Id="rId5" Type="http://schemas.openxmlformats.org/officeDocument/2006/relationships/image" Target="../media/image128.jpeg"/><Relationship Id="rId15" Type="http://schemas.openxmlformats.org/officeDocument/2006/relationships/image" Target="../media/image138.jpeg"/><Relationship Id="rId23" Type="http://schemas.openxmlformats.org/officeDocument/2006/relationships/image" Target="../media/image16.png"/><Relationship Id="rId28" Type="http://schemas.openxmlformats.org/officeDocument/2006/relationships/image" Target="../media/image149.png"/><Relationship Id="rId10" Type="http://schemas.openxmlformats.org/officeDocument/2006/relationships/image" Target="../media/image133.png"/><Relationship Id="rId19" Type="http://schemas.openxmlformats.org/officeDocument/2006/relationships/image" Target="../media/image142.jpeg"/><Relationship Id="rId31" Type="http://schemas.openxmlformats.org/officeDocument/2006/relationships/image" Target="../media/image152.jpeg"/><Relationship Id="rId4" Type="http://schemas.openxmlformats.org/officeDocument/2006/relationships/image" Target="../media/image127.png"/><Relationship Id="rId9" Type="http://schemas.openxmlformats.org/officeDocument/2006/relationships/image" Target="../media/image132.png"/><Relationship Id="rId14" Type="http://schemas.openxmlformats.org/officeDocument/2006/relationships/image" Target="../media/image137.jpeg"/><Relationship Id="rId22" Type="http://schemas.openxmlformats.org/officeDocument/2006/relationships/image" Target="../media/image145.jpg"/><Relationship Id="rId27" Type="http://schemas.openxmlformats.org/officeDocument/2006/relationships/image" Target="../media/image148.jpeg"/><Relationship Id="rId30" Type="http://schemas.openxmlformats.org/officeDocument/2006/relationships/image" Target="../media/image151.jpeg"/><Relationship Id="rId8" Type="http://schemas.openxmlformats.org/officeDocument/2006/relationships/image" Target="../media/image13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13" Type="http://schemas.openxmlformats.org/officeDocument/2006/relationships/image" Target="../media/image165.png"/><Relationship Id="rId3" Type="http://schemas.openxmlformats.org/officeDocument/2006/relationships/image" Target="../media/image157.jpeg"/><Relationship Id="rId7" Type="http://schemas.openxmlformats.org/officeDocument/2006/relationships/image" Target="../media/image161.png"/><Relationship Id="rId12" Type="http://schemas.openxmlformats.org/officeDocument/2006/relationships/image" Target="../media/image164.pn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png"/><Relationship Id="rId11" Type="http://schemas.openxmlformats.org/officeDocument/2006/relationships/image" Target="../media/image17.svg"/><Relationship Id="rId5" Type="http://schemas.openxmlformats.org/officeDocument/2006/relationships/image" Target="../media/image159.png"/><Relationship Id="rId10" Type="http://schemas.openxmlformats.org/officeDocument/2006/relationships/image" Target="../media/image16.png"/><Relationship Id="rId4" Type="http://schemas.openxmlformats.org/officeDocument/2006/relationships/image" Target="../media/image158.jpeg"/><Relationship Id="rId9" Type="http://schemas.openxmlformats.org/officeDocument/2006/relationships/image" Target="../media/image163.png"/><Relationship Id="rId14" Type="http://schemas.openxmlformats.org/officeDocument/2006/relationships/image" Target="../media/image16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jpeg"/><Relationship Id="rId13" Type="http://schemas.openxmlformats.org/officeDocument/2006/relationships/image" Target="../media/image176.png"/><Relationship Id="rId3" Type="http://schemas.openxmlformats.org/officeDocument/2006/relationships/image" Target="../media/image168.png"/><Relationship Id="rId7" Type="http://schemas.openxmlformats.org/officeDocument/2006/relationships/image" Target="../media/image172.jpeg"/><Relationship Id="rId12" Type="http://schemas.openxmlformats.org/officeDocument/2006/relationships/image" Target="../media/image175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1.png"/><Relationship Id="rId11" Type="http://schemas.openxmlformats.org/officeDocument/2006/relationships/image" Target="../media/image17.svg"/><Relationship Id="rId5" Type="http://schemas.openxmlformats.org/officeDocument/2006/relationships/image" Target="../media/image170.png"/><Relationship Id="rId10" Type="http://schemas.openxmlformats.org/officeDocument/2006/relationships/image" Target="../media/image16.png"/><Relationship Id="rId4" Type="http://schemas.openxmlformats.org/officeDocument/2006/relationships/image" Target="../media/image169.png"/><Relationship Id="rId9" Type="http://schemas.openxmlformats.org/officeDocument/2006/relationships/image" Target="../media/image174.jpeg"/><Relationship Id="rId14" Type="http://schemas.openxmlformats.org/officeDocument/2006/relationships/image" Target="../media/image17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svg"/><Relationship Id="rId3" Type="http://schemas.openxmlformats.org/officeDocument/2006/relationships/image" Target="../media/image179.png"/><Relationship Id="rId7" Type="http://schemas.openxmlformats.org/officeDocument/2006/relationships/image" Target="../media/image183.pn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2.svg"/><Relationship Id="rId5" Type="http://schemas.openxmlformats.org/officeDocument/2006/relationships/image" Target="../media/image181.png"/><Relationship Id="rId4" Type="http://schemas.openxmlformats.org/officeDocument/2006/relationships/image" Target="../media/image18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048A475F-9AB0-225C-BC69-9B14F468C131}"/>
              </a:ext>
            </a:extLst>
          </p:cNvPr>
          <p:cNvSpPr txBox="1"/>
          <p:nvPr/>
        </p:nvSpPr>
        <p:spPr>
          <a:xfrm flipH="1">
            <a:off x="948691" y="2957003"/>
            <a:ext cx="3077766" cy="13849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4500" b="1" spc="-5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2386B"/>
                </a:solidFill>
                <a:latin typeface="+mn-ea"/>
              </a:rPr>
              <a:t>아마노코리아</a:t>
            </a:r>
            <a:endParaRPr lang="en-US" altLang="ko-KR" sz="4500" b="1" spc="-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2386B"/>
              </a:solidFill>
              <a:latin typeface="+mn-ea"/>
            </a:endParaRPr>
          </a:p>
          <a:p>
            <a:r>
              <a:rPr lang="ko-KR" altLang="en-US" sz="4500" b="1" spc="-5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2386B"/>
                </a:solidFill>
                <a:latin typeface="+mn-ea"/>
              </a:rPr>
              <a:t>회사소개서</a:t>
            </a:r>
            <a:endParaRPr lang="en-US" altLang="ko-KR" sz="4500" b="1" spc="-5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2386B"/>
              </a:solidFill>
              <a:latin typeface="+mn-ea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CC5D9091-D9DA-69D9-1ED3-E80DE54A4712}"/>
              </a:ext>
            </a:extLst>
          </p:cNvPr>
          <p:cNvGrpSpPr/>
          <p:nvPr/>
        </p:nvGrpSpPr>
        <p:grpSpPr>
          <a:xfrm>
            <a:off x="966449" y="2438418"/>
            <a:ext cx="1620636" cy="327993"/>
            <a:chOff x="1706706" y="4341429"/>
            <a:chExt cx="1620636" cy="32799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F767B44-3E51-0CB3-C387-F1FBFDAEB91C}"/>
                </a:ext>
              </a:extLst>
            </p:cNvPr>
            <p:cNvSpPr txBox="1"/>
            <p:nvPr/>
          </p:nvSpPr>
          <p:spPr>
            <a:xfrm>
              <a:off x="1706706" y="4341429"/>
              <a:ext cx="157895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압도적인 </a:t>
              </a:r>
              <a:r>
                <a:rPr lang="en-US" altLang="ko-KR" sz="1000" b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NO.1 </a:t>
              </a:r>
              <a:r>
                <a:rPr lang="ko-KR" altLang="en-US" sz="1000" b="0" spc="-10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아마노코리아</a:t>
              </a:r>
              <a:r>
                <a:rPr lang="ko-KR" altLang="en-US" sz="1000" b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㈜</a:t>
              </a:r>
              <a:endParaRPr lang="ko-KR" altLang="en-US" sz="1050" b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2BEB73E-74B9-94F2-1930-948586A6958F}"/>
                </a:ext>
              </a:extLst>
            </p:cNvPr>
            <p:cNvSpPr txBox="1"/>
            <p:nvPr/>
          </p:nvSpPr>
          <p:spPr>
            <a:xfrm>
              <a:off x="1706706" y="4530923"/>
              <a:ext cx="1620636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900" b="0" spc="-10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아마노코리아</a:t>
              </a:r>
              <a:r>
                <a:rPr lang="ko-KR" altLang="en-US" sz="900" b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 종합 주차관리 시스템</a:t>
              </a:r>
              <a:endParaRPr lang="en-US" altLang="ko-KR" sz="900" b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</a:endParaRPr>
            </a:p>
          </p:txBody>
        </p:sp>
      </p:grpSp>
      <p:pic>
        <p:nvPicPr>
          <p:cNvPr id="9" name="그림 8">
            <a:extLst>
              <a:ext uri="{FF2B5EF4-FFF2-40B4-BE49-F238E27FC236}">
                <a16:creationId xmlns:a16="http://schemas.microsoft.com/office/drawing/2014/main" id="{6E7A0FCB-B683-FA4A-7878-B622CB4A9D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26"/>
          <a:stretch/>
        </p:blipFill>
        <p:spPr>
          <a:xfrm>
            <a:off x="6328833" y="0"/>
            <a:ext cx="3109826" cy="685800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638955B5-757F-0562-A8AE-16E817D8CAEA}"/>
              </a:ext>
            </a:extLst>
          </p:cNvPr>
          <p:cNvSpPr/>
          <p:nvPr/>
        </p:nvSpPr>
        <p:spPr>
          <a:xfrm>
            <a:off x="6328833" y="0"/>
            <a:ext cx="3109826" cy="6858000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50000"/>
                </a:schemeClr>
              </a:gs>
              <a:gs pos="6000">
                <a:schemeClr val="accent6">
                  <a:lumMod val="50000"/>
                  <a:alpha val="15000"/>
                </a:schemeClr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78D9D728-2DBE-8F51-F4B4-C325F8AC7B68}"/>
              </a:ext>
            </a:extLst>
          </p:cNvPr>
          <p:cNvGrpSpPr/>
          <p:nvPr/>
        </p:nvGrpSpPr>
        <p:grpSpPr>
          <a:xfrm>
            <a:off x="960216" y="1998955"/>
            <a:ext cx="1218248" cy="274529"/>
            <a:chOff x="1062991" y="1860552"/>
            <a:chExt cx="1218248" cy="274529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18202120-AD98-907D-CF4F-945509CB1DDD}"/>
                </a:ext>
              </a:extLst>
            </p:cNvPr>
            <p:cNvSpPr/>
            <p:nvPr/>
          </p:nvSpPr>
          <p:spPr>
            <a:xfrm>
              <a:off x="1062991" y="1860552"/>
              <a:ext cx="1218248" cy="274529"/>
            </a:xfrm>
            <a:prstGeom prst="rect">
              <a:avLst/>
            </a:prstGeom>
            <a:solidFill>
              <a:srgbClr val="0237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01432"/>
                </a:solidFill>
              </a:endParaRPr>
            </a:p>
          </p:txBody>
        </p:sp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DC2C6AC1-5307-8871-1898-EA0736A61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4564" y="1902818"/>
              <a:ext cx="1143000" cy="176585"/>
            </a:xfrm>
            <a:prstGeom prst="rect">
              <a:avLst/>
            </a:prstGeom>
            <a:noFill/>
          </p:spPr>
        </p:pic>
      </p:grpSp>
      <p:sp>
        <p:nvSpPr>
          <p:cNvPr id="8" name="Object 103">
            <a:extLst>
              <a:ext uri="{FF2B5EF4-FFF2-40B4-BE49-F238E27FC236}">
                <a16:creationId xmlns:a16="http://schemas.microsoft.com/office/drawing/2014/main" id="{1AF40065-328C-054A-9F1A-DD5E6A38E9BD}"/>
              </a:ext>
            </a:extLst>
          </p:cNvPr>
          <p:cNvSpPr txBox="1"/>
          <p:nvPr/>
        </p:nvSpPr>
        <p:spPr>
          <a:xfrm>
            <a:off x="2186362" y="2019422"/>
            <a:ext cx="2821045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00" dirty="0">
                <a:solidFill>
                  <a:srgbClr val="787878"/>
                </a:solidFill>
                <a:latin typeface="+mn-ea"/>
                <a:cs typeface="Open Sans SemiBold" pitchFamily="34" charset="0"/>
              </a:rPr>
              <a:t>Total Parking Management System </a:t>
            </a: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946CE79-75A6-57D8-4541-5E62BFCFA328}"/>
              </a:ext>
            </a:extLst>
          </p:cNvPr>
          <p:cNvCxnSpPr>
            <a:cxnSpLocks/>
          </p:cNvCxnSpPr>
          <p:nvPr/>
        </p:nvCxnSpPr>
        <p:spPr>
          <a:xfrm>
            <a:off x="948691" y="2273484"/>
            <a:ext cx="895730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ABD3C389-AE2C-3329-7220-8795F4739B22}"/>
              </a:ext>
            </a:extLst>
          </p:cNvPr>
          <p:cNvCxnSpPr>
            <a:cxnSpLocks/>
          </p:cNvCxnSpPr>
          <p:nvPr/>
        </p:nvCxnSpPr>
        <p:spPr>
          <a:xfrm>
            <a:off x="948691" y="2039484"/>
            <a:ext cx="0" cy="234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299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82CF314-66FF-28BF-69D1-82EAD8A311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26"/>
          <a:stretch/>
        </p:blipFill>
        <p:spPr>
          <a:xfrm>
            <a:off x="6328833" y="0"/>
            <a:ext cx="3109826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CECC4754-95AB-687E-91CA-7E287B5B7375}"/>
              </a:ext>
            </a:extLst>
          </p:cNvPr>
          <p:cNvSpPr/>
          <p:nvPr/>
        </p:nvSpPr>
        <p:spPr>
          <a:xfrm>
            <a:off x="6328833" y="0"/>
            <a:ext cx="3109826" cy="6858000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50000"/>
                </a:schemeClr>
              </a:gs>
              <a:gs pos="6000">
                <a:schemeClr val="accent6">
                  <a:lumMod val="50000"/>
                  <a:alpha val="15000"/>
                </a:schemeClr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3F57855-181F-4915-A687-D48E1EDF9524}"/>
              </a:ext>
            </a:extLst>
          </p:cNvPr>
          <p:cNvSpPr/>
          <p:nvPr/>
        </p:nvSpPr>
        <p:spPr>
          <a:xfrm>
            <a:off x="960216" y="1998955"/>
            <a:ext cx="1218248" cy="2745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1432"/>
              </a:solidFill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959347D4-13E6-7958-3111-18448BDFE7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1789" y="2041221"/>
            <a:ext cx="1143000" cy="176585"/>
          </a:xfrm>
          <a:prstGeom prst="rect">
            <a:avLst/>
          </a:prstGeom>
          <a:noFill/>
        </p:spPr>
      </p:pic>
      <p:sp>
        <p:nvSpPr>
          <p:cNvPr id="16" name="Object 103">
            <a:extLst>
              <a:ext uri="{FF2B5EF4-FFF2-40B4-BE49-F238E27FC236}">
                <a16:creationId xmlns:a16="http://schemas.microsoft.com/office/drawing/2014/main" id="{258A22D7-3CCC-DB10-F5F3-2240BD819A44}"/>
              </a:ext>
            </a:extLst>
          </p:cNvPr>
          <p:cNvSpPr txBox="1"/>
          <p:nvPr/>
        </p:nvSpPr>
        <p:spPr>
          <a:xfrm>
            <a:off x="2186362" y="2019422"/>
            <a:ext cx="2821045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00" dirty="0">
                <a:solidFill>
                  <a:srgbClr val="787878"/>
                </a:solidFill>
                <a:latin typeface="+mn-ea"/>
                <a:cs typeface="Open Sans SemiBold" pitchFamily="34" charset="0"/>
              </a:rPr>
              <a:t>Total Parking Management System 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03B3EA06-BB48-7D26-0BA4-5AF8FBE08355}"/>
              </a:ext>
            </a:extLst>
          </p:cNvPr>
          <p:cNvCxnSpPr>
            <a:cxnSpLocks/>
          </p:cNvCxnSpPr>
          <p:nvPr/>
        </p:nvCxnSpPr>
        <p:spPr>
          <a:xfrm>
            <a:off x="948691" y="2273484"/>
            <a:ext cx="895730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EF87D299-9275-1088-A699-65272FD594DE}"/>
              </a:ext>
            </a:extLst>
          </p:cNvPr>
          <p:cNvCxnSpPr>
            <a:cxnSpLocks/>
          </p:cNvCxnSpPr>
          <p:nvPr/>
        </p:nvCxnSpPr>
        <p:spPr>
          <a:xfrm>
            <a:off x="948691" y="2039484"/>
            <a:ext cx="0" cy="234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EA47E8F-211B-AD81-EA41-541BD55D0AE6}"/>
              </a:ext>
            </a:extLst>
          </p:cNvPr>
          <p:cNvSpPr txBox="1"/>
          <p:nvPr/>
        </p:nvSpPr>
        <p:spPr>
          <a:xfrm flipH="1">
            <a:off x="6946190" y="2827302"/>
            <a:ext cx="1520929" cy="32316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277200">
              <a:lnSpc>
                <a:spcPts val="1200"/>
              </a:lnSpc>
            </a:pPr>
            <a:r>
              <a:rPr lang="ko-KR" altLang="en-US" sz="1200" spc="-200" dirty="0">
                <a:solidFill>
                  <a:schemeClr val="bg1"/>
                </a:solidFill>
                <a:latin typeface="맑은 고딕" pitchFamily="50" charset="-127"/>
              </a:rPr>
              <a:t>일반현황</a:t>
            </a:r>
            <a:endParaRPr lang="en-US" altLang="ko-KR" sz="1200" spc="-200" dirty="0">
              <a:solidFill>
                <a:schemeClr val="bg1"/>
              </a:solidFill>
              <a:latin typeface="맑은 고딕" pitchFamily="50" charset="-127"/>
            </a:endParaRPr>
          </a:p>
          <a:p>
            <a:pPr marL="277200">
              <a:lnSpc>
                <a:spcPts val="1200"/>
              </a:lnSpc>
            </a:pPr>
            <a:endParaRPr lang="ko-KR" altLang="en-US" sz="1200" spc="-200" dirty="0">
              <a:solidFill>
                <a:schemeClr val="bg1"/>
              </a:solidFill>
              <a:latin typeface="맑은 고딕" pitchFamily="50" charset="-127"/>
            </a:endParaRPr>
          </a:p>
          <a:p>
            <a:pPr marL="277200">
              <a:lnSpc>
                <a:spcPts val="1200"/>
              </a:lnSpc>
            </a:pPr>
            <a:r>
              <a:rPr lang="ko-KR" altLang="en-US" sz="1200" spc="-200" dirty="0">
                <a:solidFill>
                  <a:schemeClr val="bg1"/>
                </a:solidFill>
                <a:latin typeface="맑은 고딕" pitchFamily="50" charset="-127"/>
              </a:rPr>
              <a:t>사업영역</a:t>
            </a:r>
          </a:p>
          <a:p>
            <a:pPr marL="277200">
              <a:lnSpc>
                <a:spcPts val="1200"/>
              </a:lnSpc>
            </a:pPr>
            <a:endParaRPr lang="en-US" altLang="ko-KR" sz="1200" spc="-200" dirty="0">
              <a:solidFill>
                <a:schemeClr val="bg1"/>
              </a:solidFill>
              <a:latin typeface="맑은 고딕" pitchFamily="50" charset="-127"/>
            </a:endParaRPr>
          </a:p>
          <a:p>
            <a:pPr marL="277200">
              <a:lnSpc>
                <a:spcPts val="1200"/>
              </a:lnSpc>
            </a:pPr>
            <a:r>
              <a:rPr lang="ko-KR" altLang="en-US" sz="1200" spc="-200" dirty="0">
                <a:solidFill>
                  <a:schemeClr val="bg1"/>
                </a:solidFill>
                <a:latin typeface="맑은 고딕" pitchFamily="50" charset="-127"/>
              </a:rPr>
              <a:t>연평균 성장률</a:t>
            </a:r>
          </a:p>
          <a:p>
            <a:pPr marL="277200">
              <a:lnSpc>
                <a:spcPts val="1200"/>
              </a:lnSpc>
            </a:pPr>
            <a:endParaRPr lang="en-US" altLang="ko-KR" sz="1200" spc="-200" dirty="0">
              <a:solidFill>
                <a:schemeClr val="bg1"/>
              </a:solidFill>
              <a:latin typeface="맑은 고딕" pitchFamily="50" charset="-127"/>
            </a:endParaRPr>
          </a:p>
          <a:p>
            <a:pPr marL="277200">
              <a:lnSpc>
                <a:spcPts val="1200"/>
              </a:lnSpc>
            </a:pPr>
            <a:r>
              <a:rPr lang="ko-KR" altLang="en-US" sz="1200" spc="-200" dirty="0">
                <a:solidFill>
                  <a:schemeClr val="bg1"/>
                </a:solidFill>
                <a:latin typeface="맑은 고딕" pitchFamily="50" charset="-127"/>
              </a:rPr>
              <a:t>주요 연혁</a:t>
            </a:r>
          </a:p>
          <a:p>
            <a:pPr marL="277200">
              <a:lnSpc>
                <a:spcPts val="1200"/>
              </a:lnSpc>
            </a:pPr>
            <a:endParaRPr lang="en-US" altLang="ko-KR" sz="1200" spc="-200" dirty="0">
              <a:solidFill>
                <a:schemeClr val="bg1"/>
              </a:solidFill>
              <a:latin typeface="맑은 고딕" pitchFamily="50" charset="-127"/>
            </a:endParaRPr>
          </a:p>
          <a:p>
            <a:pPr marL="277200">
              <a:lnSpc>
                <a:spcPts val="1200"/>
              </a:lnSpc>
            </a:pPr>
            <a:r>
              <a:rPr lang="ko-KR" altLang="en-US" sz="1200" spc="-200" dirty="0">
                <a:solidFill>
                  <a:schemeClr val="bg1"/>
                </a:solidFill>
                <a:latin typeface="맑은 고딕" pitchFamily="50" charset="-127"/>
              </a:rPr>
              <a:t>조직도</a:t>
            </a:r>
          </a:p>
          <a:p>
            <a:pPr marL="277200">
              <a:lnSpc>
                <a:spcPts val="1200"/>
              </a:lnSpc>
            </a:pPr>
            <a:endParaRPr lang="en-US" altLang="ko-KR" sz="1200" spc="-200" dirty="0">
              <a:solidFill>
                <a:schemeClr val="bg1"/>
              </a:solidFill>
              <a:latin typeface="맑은 고딕" pitchFamily="50" charset="-127"/>
            </a:endParaRPr>
          </a:p>
          <a:p>
            <a:pPr marL="277200">
              <a:lnSpc>
                <a:spcPts val="1200"/>
              </a:lnSpc>
            </a:pPr>
            <a:r>
              <a:rPr lang="ko-KR" altLang="en-US" sz="1200" spc="-200" dirty="0">
                <a:solidFill>
                  <a:schemeClr val="bg1"/>
                </a:solidFill>
                <a:latin typeface="맑은 고딕" pitchFamily="50" charset="-127"/>
              </a:rPr>
              <a:t>제조공장</a:t>
            </a:r>
          </a:p>
          <a:p>
            <a:pPr marL="277200">
              <a:lnSpc>
                <a:spcPts val="1200"/>
              </a:lnSpc>
            </a:pPr>
            <a:endParaRPr lang="en-US" altLang="ko-KR" sz="1200" spc="-200" dirty="0">
              <a:solidFill>
                <a:schemeClr val="bg1"/>
              </a:solidFill>
              <a:latin typeface="맑은 고딕" pitchFamily="50" charset="-127"/>
            </a:endParaRPr>
          </a:p>
          <a:p>
            <a:pPr marL="277200">
              <a:lnSpc>
                <a:spcPts val="1200"/>
              </a:lnSpc>
            </a:pPr>
            <a:r>
              <a:rPr lang="ko-KR" altLang="en-US" sz="1200" spc="-200" dirty="0">
                <a:solidFill>
                  <a:schemeClr val="bg1"/>
                </a:solidFill>
                <a:latin typeface="맑은 고딕" pitchFamily="50" charset="-127"/>
              </a:rPr>
              <a:t>특허 및 인증현황</a:t>
            </a:r>
          </a:p>
          <a:p>
            <a:pPr marL="277200">
              <a:lnSpc>
                <a:spcPts val="1200"/>
              </a:lnSpc>
            </a:pPr>
            <a:endParaRPr lang="en-US" altLang="ko-KR" sz="1200" spc="-200" dirty="0">
              <a:solidFill>
                <a:schemeClr val="bg1"/>
              </a:solidFill>
              <a:latin typeface="맑은 고딕" pitchFamily="50" charset="-127"/>
            </a:endParaRPr>
          </a:p>
          <a:p>
            <a:pPr marL="277200">
              <a:lnSpc>
                <a:spcPts val="1200"/>
              </a:lnSpc>
            </a:pPr>
            <a:r>
              <a:rPr lang="ko-KR" altLang="en-US" sz="1200" spc="-200" dirty="0">
                <a:solidFill>
                  <a:schemeClr val="bg1"/>
                </a:solidFill>
                <a:latin typeface="맑은 고딕" pitchFamily="50" charset="-127"/>
              </a:rPr>
              <a:t>파킹 통합 솔루션</a:t>
            </a:r>
          </a:p>
          <a:p>
            <a:pPr marL="277200">
              <a:lnSpc>
                <a:spcPts val="1200"/>
              </a:lnSpc>
            </a:pPr>
            <a:endParaRPr lang="en-US" altLang="ko-KR" sz="1200" spc="-200" dirty="0">
              <a:solidFill>
                <a:schemeClr val="bg1"/>
              </a:solidFill>
              <a:latin typeface="맑은 고딕" pitchFamily="50" charset="-127"/>
            </a:endParaRPr>
          </a:p>
          <a:p>
            <a:pPr marL="277200">
              <a:lnSpc>
                <a:spcPts val="1200"/>
              </a:lnSpc>
            </a:pPr>
            <a:r>
              <a:rPr lang="ko-KR" altLang="en-US" sz="1200" spc="-200" dirty="0">
                <a:solidFill>
                  <a:schemeClr val="bg1"/>
                </a:solidFill>
                <a:latin typeface="맑은 고딕" pitchFamily="50" charset="-127"/>
              </a:rPr>
              <a:t>시스템실적</a:t>
            </a:r>
          </a:p>
          <a:p>
            <a:pPr marL="277200">
              <a:lnSpc>
                <a:spcPts val="1200"/>
              </a:lnSpc>
            </a:pPr>
            <a:endParaRPr lang="en-US" altLang="ko-KR" sz="1200" spc="-200" dirty="0">
              <a:solidFill>
                <a:schemeClr val="bg1"/>
              </a:solidFill>
              <a:latin typeface="맑은 고딕" pitchFamily="50" charset="-127"/>
            </a:endParaRPr>
          </a:p>
          <a:p>
            <a:pPr marL="277200">
              <a:lnSpc>
                <a:spcPts val="1200"/>
              </a:lnSpc>
            </a:pPr>
            <a:r>
              <a:rPr lang="ko-KR" altLang="en-US" sz="1200" spc="-200" dirty="0">
                <a:solidFill>
                  <a:schemeClr val="bg1"/>
                </a:solidFill>
                <a:latin typeface="맑은 고딕" pitchFamily="50" charset="-127"/>
              </a:rPr>
              <a:t>통합관제센터 소개 </a:t>
            </a:r>
          </a:p>
          <a:p>
            <a:pPr marL="277200">
              <a:lnSpc>
                <a:spcPts val="1200"/>
              </a:lnSpc>
            </a:pPr>
            <a:endParaRPr lang="en-US" altLang="ko-KR" sz="1200" spc="-200" dirty="0">
              <a:solidFill>
                <a:schemeClr val="bg1"/>
              </a:solidFill>
              <a:latin typeface="맑은 고딕" pitchFamily="50" charset="-127"/>
            </a:endParaRPr>
          </a:p>
          <a:p>
            <a:pPr marL="277200">
              <a:lnSpc>
                <a:spcPts val="1200"/>
              </a:lnSpc>
            </a:pPr>
            <a:r>
              <a:rPr lang="ko-KR" altLang="en-US" sz="1200" spc="-200" dirty="0">
                <a:solidFill>
                  <a:schemeClr val="bg1"/>
                </a:solidFill>
                <a:latin typeface="맑은 고딕" pitchFamily="50" charset="-127"/>
              </a:rPr>
              <a:t>사회 공헌활동 및 행사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A61E37-058B-73C3-8AFF-72D7ABDA1229}"/>
              </a:ext>
            </a:extLst>
          </p:cNvPr>
          <p:cNvSpPr txBox="1"/>
          <p:nvPr/>
        </p:nvSpPr>
        <p:spPr>
          <a:xfrm flipH="1">
            <a:off x="6556099" y="2827302"/>
            <a:ext cx="453329" cy="32316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277200">
              <a:lnSpc>
                <a:spcPts val="1200"/>
              </a:lnSpc>
            </a:pPr>
            <a:r>
              <a:rPr lang="en-US" altLang="ko-KR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01</a:t>
            </a:r>
          </a:p>
          <a:p>
            <a:pPr marL="277200">
              <a:lnSpc>
                <a:spcPts val="1200"/>
              </a:lnSpc>
            </a:pPr>
            <a:endParaRPr lang="en-US" altLang="ko-KR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77200">
              <a:lnSpc>
                <a:spcPts val="1200"/>
              </a:lnSpc>
            </a:pPr>
            <a:r>
              <a:rPr lang="en-US" altLang="ko-KR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02</a:t>
            </a:r>
          </a:p>
          <a:p>
            <a:pPr marL="277200">
              <a:lnSpc>
                <a:spcPts val="1200"/>
              </a:lnSpc>
            </a:pPr>
            <a:endParaRPr lang="en-US" altLang="ko-KR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77200">
              <a:lnSpc>
                <a:spcPts val="1200"/>
              </a:lnSpc>
            </a:pPr>
            <a:r>
              <a:rPr lang="en-US" altLang="ko-KR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03</a:t>
            </a:r>
          </a:p>
          <a:p>
            <a:pPr marL="277200">
              <a:lnSpc>
                <a:spcPts val="1200"/>
              </a:lnSpc>
            </a:pPr>
            <a:endParaRPr lang="en-US" altLang="ko-KR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77200">
              <a:lnSpc>
                <a:spcPts val="1200"/>
              </a:lnSpc>
            </a:pPr>
            <a:r>
              <a:rPr lang="en-US" altLang="ko-KR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04</a:t>
            </a:r>
          </a:p>
          <a:p>
            <a:pPr marL="277200">
              <a:lnSpc>
                <a:spcPts val="1200"/>
              </a:lnSpc>
            </a:pPr>
            <a:endParaRPr lang="en-US" altLang="ko-KR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77200">
              <a:lnSpc>
                <a:spcPts val="1200"/>
              </a:lnSpc>
            </a:pPr>
            <a:r>
              <a:rPr lang="en-US" altLang="ko-KR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05</a:t>
            </a:r>
          </a:p>
          <a:p>
            <a:pPr marL="277200">
              <a:lnSpc>
                <a:spcPts val="1200"/>
              </a:lnSpc>
            </a:pPr>
            <a:endParaRPr lang="en-US" altLang="ko-KR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77200">
              <a:lnSpc>
                <a:spcPts val="1200"/>
              </a:lnSpc>
            </a:pPr>
            <a:r>
              <a:rPr lang="en-US" altLang="ko-KR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06</a:t>
            </a:r>
          </a:p>
          <a:p>
            <a:pPr marL="277200">
              <a:lnSpc>
                <a:spcPts val="1200"/>
              </a:lnSpc>
            </a:pPr>
            <a:endParaRPr lang="en-US" altLang="ko-KR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77200">
              <a:lnSpc>
                <a:spcPts val="1200"/>
              </a:lnSpc>
            </a:pPr>
            <a:r>
              <a:rPr lang="en-US" altLang="ko-KR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07</a:t>
            </a:r>
          </a:p>
          <a:p>
            <a:pPr marL="277200">
              <a:lnSpc>
                <a:spcPts val="1200"/>
              </a:lnSpc>
            </a:pPr>
            <a:br>
              <a:rPr lang="en-US" altLang="ko-KR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altLang="ko-KR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08</a:t>
            </a:r>
          </a:p>
          <a:p>
            <a:pPr marL="277200">
              <a:lnSpc>
                <a:spcPts val="1200"/>
              </a:lnSpc>
            </a:pPr>
            <a:endParaRPr lang="en-US" altLang="ko-KR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77200">
              <a:lnSpc>
                <a:spcPts val="1200"/>
              </a:lnSpc>
            </a:pPr>
            <a:r>
              <a:rPr lang="en-US" altLang="ko-KR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09</a:t>
            </a:r>
          </a:p>
          <a:p>
            <a:pPr marL="277200">
              <a:lnSpc>
                <a:spcPts val="1200"/>
              </a:lnSpc>
            </a:pPr>
            <a:endParaRPr lang="en-US" altLang="ko-KR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77200">
              <a:lnSpc>
                <a:spcPts val="1200"/>
              </a:lnSpc>
            </a:pPr>
            <a:r>
              <a:rPr lang="en-US" altLang="ko-KR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10</a:t>
            </a:r>
          </a:p>
          <a:p>
            <a:pPr marL="277200">
              <a:lnSpc>
                <a:spcPts val="1200"/>
              </a:lnSpc>
            </a:pPr>
            <a:endParaRPr lang="en-US" altLang="ko-KR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77200">
              <a:lnSpc>
                <a:spcPts val="1200"/>
              </a:lnSpc>
            </a:pPr>
            <a:r>
              <a:rPr lang="en-US" altLang="ko-KR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11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369558-A0BA-95C6-1507-ABF51484D727}"/>
              </a:ext>
            </a:extLst>
          </p:cNvPr>
          <p:cNvSpPr txBox="1"/>
          <p:nvPr/>
        </p:nvSpPr>
        <p:spPr>
          <a:xfrm flipH="1">
            <a:off x="948691" y="2957003"/>
            <a:ext cx="2564805" cy="6924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4500" b="1" spc="-5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회사소개서</a:t>
            </a:r>
            <a:endParaRPr lang="en-US" altLang="ko-KR" sz="4500" b="1" spc="-500" dirty="0">
              <a:ln>
                <a:solidFill>
                  <a:schemeClr val="accent1">
                    <a:alpha val="0"/>
                  </a:schemeClr>
                </a:solidFill>
              </a:ln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3322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4218921-DEFB-839A-4F92-0033D1E33D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" t="227" r="3595" b="227"/>
          <a:stretch/>
        </p:blipFill>
        <p:spPr>
          <a:xfrm>
            <a:off x="0" y="-1"/>
            <a:ext cx="9906000" cy="685800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53B5188-5128-B917-60A7-9FFFE5E468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18405" y="726759"/>
            <a:ext cx="1869190" cy="288777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DE3236A4-2127-14A2-7EA2-5DD9AFECD1ED}"/>
              </a:ext>
            </a:extLst>
          </p:cNvPr>
          <p:cNvSpPr/>
          <p:nvPr/>
        </p:nvSpPr>
        <p:spPr>
          <a:xfrm>
            <a:off x="982133" y="1271057"/>
            <a:ext cx="7941733" cy="4994276"/>
          </a:xfrm>
          <a:prstGeom prst="rect">
            <a:avLst/>
          </a:prstGeom>
          <a:solidFill>
            <a:srgbClr val="002F63">
              <a:alpha val="90000"/>
            </a:srgb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Google Shape;88;p24">
            <a:extLst>
              <a:ext uri="{FF2B5EF4-FFF2-40B4-BE49-F238E27FC236}">
                <a16:creationId xmlns:a16="http://schemas.microsoft.com/office/drawing/2014/main" id="{35E5205F-0348-A1B0-80EC-877BE1869CD4}"/>
              </a:ext>
            </a:extLst>
          </p:cNvPr>
          <p:cNvSpPr txBox="1"/>
          <p:nvPr/>
        </p:nvSpPr>
        <p:spPr>
          <a:xfrm>
            <a:off x="2625440" y="1598370"/>
            <a:ext cx="4655121" cy="4278094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spc="-150" dirty="0">
                <a:solidFill>
                  <a:srgbClr val="73CCF9"/>
                </a:solidFill>
                <a:latin typeface="+mn-ea"/>
                <a:cs typeface="NanumGothicExtraBold"/>
                <a:sym typeface="NanumGothicExtraBold"/>
              </a:rPr>
              <a:t>주차의 모든 것 </a:t>
            </a:r>
            <a:r>
              <a:rPr lang="ko-KR" altLang="en-US" sz="2000" b="1" spc="-150" dirty="0" err="1">
                <a:solidFill>
                  <a:srgbClr val="73CCF9"/>
                </a:solidFill>
                <a:latin typeface="+mn-ea"/>
                <a:cs typeface="NanumGothicExtraBold"/>
                <a:sym typeface="NanumGothicExtraBold"/>
              </a:rPr>
              <a:t>아마노코리아</a:t>
            </a:r>
            <a:endParaRPr lang="en-US" altLang="ko-KR" sz="2000" b="1" spc="-150" dirty="0">
              <a:solidFill>
                <a:srgbClr val="73CCF9"/>
              </a:solidFill>
              <a:latin typeface="+mn-ea"/>
              <a:cs typeface="NanumGothicExtraBold"/>
              <a:sym typeface="NanumGothicExtraBold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b="1" spc="-150" dirty="0">
                <a:solidFill>
                  <a:srgbClr val="73CCF9"/>
                </a:solidFill>
                <a:latin typeface="+mn-ea"/>
                <a:cs typeface="NanumGothicExtraBold"/>
                <a:sym typeface="NanumGothicExtraBold"/>
              </a:rPr>
              <a:t>파킹통합솔루션</a:t>
            </a:r>
            <a:r>
              <a:rPr lang="ko" altLang="en-US" sz="2000" b="1" spc="-150" dirty="0">
                <a:solidFill>
                  <a:srgbClr val="73CCF9"/>
                </a:solidFill>
                <a:latin typeface="+mn-ea"/>
                <a:cs typeface="NanumGothicExtraBold"/>
                <a:sym typeface="NanumGothicExtraBold"/>
              </a:rPr>
              <a:t> </a:t>
            </a:r>
            <a:endParaRPr sz="2000" b="1" spc="-150" dirty="0">
              <a:solidFill>
                <a:srgbClr val="73CCF9"/>
              </a:solidFill>
              <a:latin typeface="+mn-ea"/>
              <a:cs typeface="NanumGothicExtraBold"/>
              <a:sym typeface="NanumGothicExtraBold"/>
            </a:endParaRPr>
          </a:p>
          <a:p>
            <a:pPr algn="ctr">
              <a:lnSpc>
                <a:spcPct val="200000"/>
              </a:lnSpc>
            </a:pPr>
            <a:r>
              <a:rPr lang="ko-KR" altLang="en-US" sz="1500" b="1" spc="-150" dirty="0">
                <a:solidFill>
                  <a:schemeClr val="lt1"/>
                </a:solidFill>
                <a:latin typeface="+mn-ea"/>
                <a:cs typeface="NanumGothicExtraBold"/>
                <a:sym typeface="NanumGothicExtraBold"/>
              </a:rPr>
              <a:t>가치 높은 주차 경험을 제공하여 고객 만족도 향상</a:t>
            </a:r>
          </a:p>
          <a:p>
            <a:pPr algn="ctr">
              <a:lnSpc>
                <a:spcPts val="2000"/>
              </a:lnSpc>
            </a:pPr>
            <a:r>
              <a:rPr lang="ko-KR" altLang="en-US" sz="1300" spc="-150" dirty="0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고객에게 높은 가치를 제공하며</a:t>
            </a:r>
            <a:r>
              <a:rPr lang="en-US" altLang="ko-KR" sz="1300" spc="-150" dirty="0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, </a:t>
            </a:r>
            <a:r>
              <a:rPr lang="ko-KR" altLang="en-US" sz="1300" spc="-150" dirty="0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편리하고 안전한 주차 경험을 실현하여 </a:t>
            </a:r>
            <a:endParaRPr lang="en-US" altLang="ko-KR" sz="1300" spc="-150" dirty="0">
              <a:solidFill>
                <a:schemeClr val="lt1"/>
              </a:solidFill>
              <a:latin typeface="+mn-ea"/>
              <a:cs typeface="NanumGothic"/>
              <a:sym typeface="Nanum Gothic"/>
            </a:endParaRPr>
          </a:p>
          <a:p>
            <a:pPr algn="ctr">
              <a:lnSpc>
                <a:spcPts val="2000"/>
              </a:lnSpc>
            </a:pPr>
            <a:r>
              <a:rPr lang="ko-KR" altLang="en-US" sz="1300" spc="-150" dirty="0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생활의 질을 향상시키고자 합니다</a:t>
            </a:r>
            <a:r>
              <a:rPr lang="en-US" altLang="ko-KR" sz="1300" spc="-150" dirty="0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.</a:t>
            </a:r>
          </a:p>
          <a:p>
            <a:pPr algn="ctr">
              <a:lnSpc>
                <a:spcPct val="200000"/>
              </a:lnSpc>
            </a:pPr>
            <a:endParaRPr lang="en-US" altLang="ko-KR" sz="800" spc="-150" dirty="0">
              <a:solidFill>
                <a:schemeClr val="lt1"/>
              </a:solidFill>
              <a:latin typeface="+mn-ea"/>
              <a:cs typeface="NanumGothic"/>
              <a:sym typeface="Nanum Gothic"/>
            </a:endParaRPr>
          </a:p>
          <a:p>
            <a:pPr algn="ctr">
              <a:lnSpc>
                <a:spcPct val="200000"/>
              </a:lnSpc>
            </a:pPr>
            <a:endParaRPr lang="en-US" altLang="ko-KR" sz="800" spc="-150" dirty="0">
              <a:solidFill>
                <a:schemeClr val="lt1"/>
              </a:solidFill>
              <a:latin typeface="+mn-ea"/>
              <a:cs typeface="NanumGothic"/>
              <a:sym typeface="Nanum Gothic"/>
            </a:endParaRPr>
          </a:p>
          <a:p>
            <a:pPr algn="ctr">
              <a:lnSpc>
                <a:spcPct val="200000"/>
              </a:lnSpc>
            </a:pPr>
            <a:endParaRPr lang="en-US" altLang="ko-KR" sz="800" spc="-150" dirty="0">
              <a:solidFill>
                <a:schemeClr val="lt1"/>
              </a:solidFill>
              <a:latin typeface="+mn-ea"/>
              <a:cs typeface="NanumGothic"/>
              <a:sym typeface="Nanum Gothic"/>
            </a:endParaRPr>
          </a:p>
          <a:p>
            <a:pPr algn="ctr">
              <a:lnSpc>
                <a:spcPct val="200000"/>
              </a:lnSpc>
            </a:pPr>
            <a:r>
              <a:rPr lang="ko-KR" altLang="en-US" sz="2000" b="1" spc="-150" dirty="0">
                <a:solidFill>
                  <a:srgbClr val="73CCF9"/>
                </a:solidFill>
                <a:latin typeface="+mn-ea"/>
                <a:cs typeface="NanumGothicExtraBold"/>
                <a:sym typeface="NanumGothicExtraBold"/>
              </a:rPr>
              <a:t>미션</a:t>
            </a:r>
            <a:r>
              <a:rPr lang="ko-KR" altLang="en-US" sz="2000" b="1" spc="-150" dirty="0">
                <a:solidFill>
                  <a:srgbClr val="73CCF9"/>
                </a:solidFill>
                <a:highlight>
                  <a:schemeClr val="lt1"/>
                </a:highlight>
                <a:latin typeface="+mn-ea"/>
                <a:cs typeface="NanumGothicExtraBold"/>
                <a:sym typeface="NanumGothicExtraBold"/>
              </a:rPr>
              <a:t> </a:t>
            </a:r>
          </a:p>
          <a:p>
            <a:pPr algn="ctr">
              <a:lnSpc>
                <a:spcPts val="2000"/>
              </a:lnSpc>
            </a:pPr>
            <a:r>
              <a:rPr lang="ko-KR" altLang="en-US" sz="1300" spc="-150" dirty="0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지난 </a:t>
            </a:r>
            <a:r>
              <a:rPr lang="en-US" altLang="ko-KR" sz="1300" spc="-150" dirty="0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29</a:t>
            </a:r>
            <a:r>
              <a:rPr lang="ko-KR" altLang="en-US" sz="1300" spc="-150" dirty="0" err="1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년동안</a:t>
            </a:r>
            <a:r>
              <a:rPr lang="ko-KR" altLang="en-US" sz="1300" spc="-150" dirty="0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 축적된 노하우와 지속적인 연구개발을 통한 </a:t>
            </a:r>
            <a:endParaRPr lang="en-US" altLang="ko-KR" sz="1300" spc="-150" dirty="0">
              <a:solidFill>
                <a:schemeClr val="lt1"/>
              </a:solidFill>
              <a:latin typeface="+mn-ea"/>
              <a:cs typeface="NanumGothic"/>
              <a:sym typeface="Nanum Gothic"/>
            </a:endParaRPr>
          </a:p>
          <a:p>
            <a:pPr algn="ctr">
              <a:lnSpc>
                <a:spcPts val="2000"/>
              </a:lnSpc>
            </a:pPr>
            <a:r>
              <a:rPr lang="ko-KR" altLang="en-US" sz="1300" spc="-150" dirty="0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기술</a:t>
            </a:r>
            <a:r>
              <a:rPr lang="en-US" altLang="ko-KR" sz="1300" spc="-150" dirty="0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, </a:t>
            </a:r>
            <a:r>
              <a:rPr lang="ko-KR" altLang="en-US" sz="1300" spc="-150" dirty="0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품질</a:t>
            </a:r>
            <a:r>
              <a:rPr lang="en-US" altLang="ko-KR" sz="1300" spc="-150" dirty="0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, </a:t>
            </a:r>
            <a:r>
              <a:rPr lang="ko-KR" altLang="en-US" sz="1300" spc="-150" dirty="0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유지보수에서 세계최고를 지향하는</a:t>
            </a:r>
            <a:endParaRPr lang="en-US" altLang="ko-KR" sz="1300" spc="-150" dirty="0">
              <a:solidFill>
                <a:schemeClr val="lt1"/>
              </a:solidFill>
              <a:latin typeface="+mn-ea"/>
              <a:cs typeface="NanumGothic"/>
              <a:sym typeface="Nanum Gothic"/>
            </a:endParaRPr>
          </a:p>
          <a:p>
            <a:pPr algn="ctr">
              <a:lnSpc>
                <a:spcPts val="2000"/>
              </a:lnSpc>
            </a:pPr>
            <a:r>
              <a:rPr lang="ko-KR" altLang="en-US" sz="1300" spc="-150" dirty="0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“최첨단 주차관제 및 스마트 주차운영” 주차전문기업으로써 </a:t>
            </a:r>
            <a:endParaRPr lang="en-US" altLang="ko-KR" sz="1300" spc="-150" dirty="0">
              <a:solidFill>
                <a:schemeClr val="lt1"/>
              </a:solidFill>
              <a:latin typeface="+mn-ea"/>
              <a:cs typeface="NanumGothic"/>
              <a:sym typeface="Nanum Gothic"/>
            </a:endParaRPr>
          </a:p>
          <a:p>
            <a:pPr algn="ctr">
              <a:lnSpc>
                <a:spcPts val="2000"/>
              </a:lnSpc>
            </a:pPr>
            <a:r>
              <a:rPr lang="ko-KR" altLang="en-US" sz="1300" spc="-150" dirty="0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고객에게 신뢰받는 파트너가 되겠습니다</a:t>
            </a:r>
            <a:r>
              <a:rPr lang="en-US" altLang="ko-KR" sz="1300" spc="-150" dirty="0">
                <a:solidFill>
                  <a:schemeClr val="lt1"/>
                </a:solidFill>
                <a:latin typeface="+mn-ea"/>
                <a:cs typeface="NanumGothic"/>
                <a:sym typeface="Nanum Gothic"/>
              </a:rPr>
              <a:t>.</a:t>
            </a:r>
            <a:endParaRPr lang="ko-KR" altLang="en-US" sz="1300" spc="-150" dirty="0">
              <a:solidFill>
                <a:schemeClr val="lt1"/>
              </a:solidFill>
              <a:latin typeface="+mn-ea"/>
              <a:cs typeface="NanumGothic"/>
              <a:sym typeface="Nanum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AF18D5-99AF-09AC-B587-71EF2A684A8F}"/>
              </a:ext>
            </a:extLst>
          </p:cNvPr>
          <p:cNvSpPr txBox="1"/>
          <p:nvPr/>
        </p:nvSpPr>
        <p:spPr>
          <a:xfrm>
            <a:off x="666750" y="1074735"/>
            <a:ext cx="82677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3000" b="1" spc="-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압도적</a:t>
            </a:r>
            <a:r>
              <a:rPr lang="ko-KR" altLang="en-US" sz="3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en-US" altLang="ko-KR" sz="3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NO.1 </a:t>
            </a:r>
            <a:r>
              <a:rPr lang="ko-KR" altLang="en-US" sz="3000" b="1" spc="-3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아마노코리아</a:t>
            </a:r>
            <a:endParaRPr lang="ko-KR" altLang="en-US" sz="3000" b="1" spc="-3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587736-C02E-F1A1-50B8-951602B4EE1E}"/>
              </a:ext>
            </a:extLst>
          </p:cNvPr>
          <p:cNvSpPr txBox="1"/>
          <p:nvPr/>
        </p:nvSpPr>
        <p:spPr>
          <a:xfrm>
            <a:off x="695325" y="1608135"/>
            <a:ext cx="5595408" cy="5266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기술력과 품질 유지보수 </a:t>
            </a:r>
            <a:r>
              <a:rPr lang="en-US" altLang="ko-KR" sz="1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29</a:t>
            </a:r>
            <a:r>
              <a:rPr lang="ko-KR" altLang="en-US" sz="1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년간의 주차시스템 연구개발을 통해 검증된</a:t>
            </a:r>
          </a:p>
          <a:p>
            <a:pPr>
              <a:lnSpc>
                <a:spcPct val="120000"/>
              </a:lnSpc>
            </a:pPr>
            <a:r>
              <a:rPr lang="ko-KR" altLang="en-US" sz="1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에서 세계 최고를 지향하는 주차 전문기업입니다</a:t>
            </a:r>
            <a:r>
              <a:rPr lang="en-US" altLang="ko-KR" sz="1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.</a:t>
            </a:r>
            <a:endParaRPr lang="ko-KR" altLang="en-US" sz="15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sp>
        <p:nvSpPr>
          <p:cNvPr id="53" name="Google Shape;93;p25">
            <a:extLst>
              <a:ext uri="{FF2B5EF4-FFF2-40B4-BE49-F238E27FC236}">
                <a16:creationId xmlns:a16="http://schemas.microsoft.com/office/drawing/2014/main" id="{9E6873E1-3624-A58A-FE2C-089706A5845E}"/>
              </a:ext>
            </a:extLst>
          </p:cNvPr>
          <p:cNvSpPr txBox="1"/>
          <p:nvPr/>
        </p:nvSpPr>
        <p:spPr>
          <a:xfrm>
            <a:off x="910460" y="3220773"/>
            <a:ext cx="782368" cy="60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-US" altLang="ko" sz="2800" b="1" spc="-250" dirty="0">
                <a:latin typeface="+mn-ea"/>
                <a:cs typeface="NanumGothicExtraBold"/>
                <a:sym typeface="NanumGothicExtraBold"/>
              </a:rPr>
              <a:t>29</a:t>
            </a:r>
            <a:r>
              <a:rPr lang="ko" altLang="en-US" sz="1100" b="1" spc="-250" dirty="0">
                <a:latin typeface="+mn-ea"/>
              </a:rPr>
              <a:t> </a:t>
            </a:r>
            <a:r>
              <a:rPr lang="ko" altLang="en-US" sz="1600" b="1" spc="-250" dirty="0">
                <a:latin typeface="+mn-ea"/>
                <a:cs typeface="NanumGothicExtraBold"/>
                <a:sym typeface="NanumGothicExtraBold"/>
              </a:rPr>
              <a:t>년차</a:t>
            </a:r>
            <a:endParaRPr sz="1600" b="1" spc="-250" dirty="0">
              <a:latin typeface="+mn-ea"/>
              <a:cs typeface="NanumGothicExtraBold"/>
              <a:sym typeface="NanumGothicExtraBold"/>
            </a:endParaRPr>
          </a:p>
        </p:txBody>
      </p:sp>
      <p:sp>
        <p:nvSpPr>
          <p:cNvPr id="54" name="Google Shape;94;p25">
            <a:extLst>
              <a:ext uri="{FF2B5EF4-FFF2-40B4-BE49-F238E27FC236}">
                <a16:creationId xmlns:a16="http://schemas.microsoft.com/office/drawing/2014/main" id="{18C833DD-A124-C4A2-3377-D88AD3BABB30}"/>
              </a:ext>
            </a:extLst>
          </p:cNvPr>
          <p:cNvSpPr txBox="1"/>
          <p:nvPr/>
        </p:nvSpPr>
        <p:spPr>
          <a:xfrm>
            <a:off x="951453" y="3817951"/>
            <a:ext cx="700383" cy="141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ts val="1100"/>
              </a:lnSpc>
            </a:pPr>
            <a:r>
              <a:rPr lang="en-US" altLang="ko" sz="1000" spc="-100" dirty="0">
                <a:solidFill>
                  <a:srgbClr val="000000"/>
                </a:solidFill>
                <a:latin typeface="+mn-ea"/>
                <a:cs typeface="NanumGothic"/>
                <a:sym typeface="Nanum Gothic"/>
              </a:rPr>
              <a:t>1996</a:t>
            </a:r>
            <a:r>
              <a:rPr lang="ko" altLang="en-US" sz="1000" spc="-100" dirty="0">
                <a:solidFill>
                  <a:srgbClr val="000000"/>
                </a:solidFill>
                <a:latin typeface="+mn-ea"/>
                <a:cs typeface="NanumGothic"/>
                <a:sym typeface="Nanum Gothic"/>
              </a:rPr>
              <a:t>년 설립</a:t>
            </a:r>
            <a:endParaRPr sz="1000" spc="-100" dirty="0">
              <a:solidFill>
                <a:srgbClr val="000000"/>
              </a:solidFill>
              <a:latin typeface="+mn-ea"/>
              <a:cs typeface="NanumGothic"/>
              <a:sym typeface="Nanum Gothic"/>
            </a:endParaRPr>
          </a:p>
        </p:txBody>
      </p:sp>
      <p:sp>
        <p:nvSpPr>
          <p:cNvPr id="59" name="Google Shape;93;p25">
            <a:extLst>
              <a:ext uri="{FF2B5EF4-FFF2-40B4-BE49-F238E27FC236}">
                <a16:creationId xmlns:a16="http://schemas.microsoft.com/office/drawing/2014/main" id="{6BCE90E7-09EE-045E-628F-B61464288CBB}"/>
              </a:ext>
            </a:extLst>
          </p:cNvPr>
          <p:cNvSpPr txBox="1"/>
          <p:nvPr/>
        </p:nvSpPr>
        <p:spPr>
          <a:xfrm>
            <a:off x="2344907" y="3220773"/>
            <a:ext cx="760086" cy="60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-US" altLang="ko" sz="3200" b="1" dirty="0">
                <a:latin typeface="+mn-ea"/>
                <a:cs typeface="NanumGothicExtraBold"/>
                <a:sym typeface="NanumGothicExtraBold"/>
              </a:rPr>
              <a:t>AA</a:t>
            </a:r>
            <a:endParaRPr b="1" dirty="0">
              <a:latin typeface="+mn-ea"/>
              <a:cs typeface="NanumGothicExtraBold"/>
              <a:sym typeface="NanumGothicExtraBold"/>
            </a:endParaRPr>
          </a:p>
        </p:txBody>
      </p:sp>
      <p:sp>
        <p:nvSpPr>
          <p:cNvPr id="60" name="Google Shape;94;p25">
            <a:extLst>
              <a:ext uri="{FF2B5EF4-FFF2-40B4-BE49-F238E27FC236}">
                <a16:creationId xmlns:a16="http://schemas.microsoft.com/office/drawing/2014/main" id="{57B5E81A-3559-2FCB-2B9D-420E072B5A74}"/>
              </a:ext>
            </a:extLst>
          </p:cNvPr>
          <p:cNvSpPr txBox="1"/>
          <p:nvPr/>
        </p:nvSpPr>
        <p:spPr>
          <a:xfrm>
            <a:off x="2476831" y="3817951"/>
            <a:ext cx="496238" cy="179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ts val="1100"/>
              </a:lnSpc>
            </a:pPr>
            <a:r>
              <a:rPr lang="ko-KR" altLang="en-US" sz="1000" spc="-100" dirty="0">
                <a:solidFill>
                  <a:srgbClr val="000000"/>
                </a:solidFill>
                <a:latin typeface="+mn-ea"/>
                <a:cs typeface="NanumGothic"/>
                <a:sym typeface="Nanum Gothic"/>
              </a:rPr>
              <a:t>신용등급</a:t>
            </a:r>
            <a:endParaRPr sz="1000" spc="-100" dirty="0">
              <a:solidFill>
                <a:srgbClr val="000000"/>
              </a:solidFill>
              <a:latin typeface="+mn-ea"/>
              <a:cs typeface="NanumGothic"/>
              <a:sym typeface="Nanum Gothic"/>
            </a:endParaRPr>
          </a:p>
        </p:txBody>
      </p:sp>
      <p:sp>
        <p:nvSpPr>
          <p:cNvPr id="61" name="Google Shape;93;p25">
            <a:extLst>
              <a:ext uri="{FF2B5EF4-FFF2-40B4-BE49-F238E27FC236}">
                <a16:creationId xmlns:a16="http://schemas.microsoft.com/office/drawing/2014/main" id="{BCEC142C-5559-D7A8-EF0C-D0D3C63E51CA}"/>
              </a:ext>
            </a:extLst>
          </p:cNvPr>
          <p:cNvSpPr txBox="1"/>
          <p:nvPr/>
        </p:nvSpPr>
        <p:spPr>
          <a:xfrm>
            <a:off x="3800512" y="3220773"/>
            <a:ext cx="552624" cy="60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-US" altLang="ko" sz="3200" b="1" dirty="0">
                <a:latin typeface="+mn-ea"/>
                <a:cs typeface="NanumGothicExtraBold"/>
                <a:sym typeface="NanumGothicExtraBold"/>
              </a:rPr>
              <a:t>T2</a:t>
            </a:r>
            <a:endParaRPr b="1" dirty="0">
              <a:latin typeface="+mn-ea"/>
              <a:cs typeface="NanumGothicExtraBold"/>
              <a:sym typeface="NanumGothicExtraBold"/>
            </a:endParaRPr>
          </a:p>
        </p:txBody>
      </p:sp>
      <p:sp>
        <p:nvSpPr>
          <p:cNvPr id="62" name="Google Shape;94;p25">
            <a:extLst>
              <a:ext uri="{FF2B5EF4-FFF2-40B4-BE49-F238E27FC236}">
                <a16:creationId xmlns:a16="http://schemas.microsoft.com/office/drawing/2014/main" id="{FD70D8B0-8DF3-10E9-A6E8-DB99262650A0}"/>
              </a:ext>
            </a:extLst>
          </p:cNvPr>
          <p:cNvSpPr txBox="1"/>
          <p:nvPr/>
        </p:nvSpPr>
        <p:spPr>
          <a:xfrm>
            <a:off x="3828705" y="3817951"/>
            <a:ext cx="496238" cy="179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ts val="1100"/>
              </a:lnSpc>
            </a:pPr>
            <a:r>
              <a:rPr lang="ko-KR" altLang="en-US" sz="1000" spc="-100" dirty="0">
                <a:solidFill>
                  <a:srgbClr val="000000"/>
                </a:solidFill>
                <a:latin typeface="+mn-ea"/>
                <a:cs typeface="NanumGothic"/>
                <a:sym typeface="Nanum Gothic"/>
              </a:rPr>
              <a:t>기술등급</a:t>
            </a:r>
            <a:endParaRPr sz="1000" spc="-100" dirty="0">
              <a:solidFill>
                <a:srgbClr val="000000"/>
              </a:solidFill>
              <a:latin typeface="+mn-ea"/>
              <a:cs typeface="NanumGothic"/>
              <a:sym typeface="Nanum Gothic"/>
            </a:endParaRPr>
          </a:p>
        </p:txBody>
      </p:sp>
      <p:sp>
        <p:nvSpPr>
          <p:cNvPr id="55" name="Google Shape;93;p25">
            <a:extLst>
              <a:ext uri="{FF2B5EF4-FFF2-40B4-BE49-F238E27FC236}">
                <a16:creationId xmlns:a16="http://schemas.microsoft.com/office/drawing/2014/main" id="{A0CAD661-A5CB-6010-BE73-E391A1ED1A2F}"/>
              </a:ext>
            </a:extLst>
          </p:cNvPr>
          <p:cNvSpPr txBox="1"/>
          <p:nvPr/>
        </p:nvSpPr>
        <p:spPr>
          <a:xfrm>
            <a:off x="4995274" y="3220773"/>
            <a:ext cx="945644" cy="60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-US" altLang="ko" sz="3200" b="1" spc="-250" dirty="0">
                <a:latin typeface="+mn-ea"/>
                <a:cs typeface="NanumGothicExtraBold"/>
                <a:sym typeface="NanumGothicExtraBold"/>
              </a:rPr>
              <a:t>446</a:t>
            </a:r>
            <a:r>
              <a:rPr lang="ko-KR" altLang="en-US" b="1" spc="-250" dirty="0">
                <a:latin typeface="+mn-ea"/>
                <a:cs typeface="NanumGothicExtraBold"/>
                <a:sym typeface="NanumGothicExtraBold"/>
              </a:rPr>
              <a:t>명</a:t>
            </a:r>
            <a:endParaRPr b="1" spc="-250" dirty="0">
              <a:latin typeface="+mn-ea"/>
              <a:cs typeface="NanumGothicExtraBold"/>
              <a:sym typeface="NanumGothicExtraBold"/>
            </a:endParaRPr>
          </a:p>
        </p:txBody>
      </p:sp>
      <p:sp>
        <p:nvSpPr>
          <p:cNvPr id="56" name="Google Shape;94;p25">
            <a:extLst>
              <a:ext uri="{FF2B5EF4-FFF2-40B4-BE49-F238E27FC236}">
                <a16:creationId xmlns:a16="http://schemas.microsoft.com/office/drawing/2014/main" id="{83D6DFF4-7B32-7FC8-D03C-F0ABE7D67C91}"/>
              </a:ext>
            </a:extLst>
          </p:cNvPr>
          <p:cNvSpPr txBox="1"/>
          <p:nvPr/>
        </p:nvSpPr>
        <p:spPr>
          <a:xfrm>
            <a:off x="5069356" y="3772255"/>
            <a:ext cx="1406294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ko-KR" altLang="en-US" sz="1000" spc="-100" dirty="0">
                <a:solidFill>
                  <a:srgbClr val="000000"/>
                </a:solidFill>
                <a:latin typeface="+mn-ea"/>
                <a:cs typeface="NanumGothic"/>
                <a:sym typeface="Nanum Gothic"/>
              </a:rPr>
              <a:t>판매거점 </a:t>
            </a:r>
            <a:r>
              <a:rPr lang="en-US" altLang="ko-KR" sz="1000" spc="-100" dirty="0">
                <a:solidFill>
                  <a:srgbClr val="000000"/>
                </a:solidFill>
                <a:latin typeface="+mn-ea"/>
                <a:cs typeface="NanumGothic"/>
                <a:sym typeface="Nanum Gothic"/>
              </a:rPr>
              <a:t>24</a:t>
            </a:r>
            <a:r>
              <a:rPr lang="ko-KR" altLang="en-US" sz="1000" spc="-100" dirty="0">
                <a:solidFill>
                  <a:srgbClr val="000000"/>
                </a:solidFill>
                <a:latin typeface="+mn-ea"/>
                <a:cs typeface="NanumGothic"/>
                <a:sym typeface="Nanum Gothic"/>
              </a:rPr>
              <a:t>개소 및</a:t>
            </a:r>
            <a:br>
              <a:rPr lang="ko-KR" altLang="en-US" sz="1000" spc="-100" dirty="0">
                <a:solidFill>
                  <a:srgbClr val="000000"/>
                </a:solidFill>
                <a:latin typeface="+mn-ea"/>
                <a:cs typeface="NanumGothic"/>
                <a:sym typeface="Nanum Gothic"/>
              </a:rPr>
            </a:br>
            <a:r>
              <a:rPr lang="ko-KR" altLang="en-US" sz="1000" spc="-100" dirty="0">
                <a:solidFill>
                  <a:srgbClr val="000000"/>
                </a:solidFill>
                <a:latin typeface="+mn-ea"/>
                <a:cs typeface="NanumGothic"/>
                <a:sym typeface="Nanum Gothic"/>
              </a:rPr>
              <a:t>생산거점 </a:t>
            </a:r>
            <a:r>
              <a:rPr lang="en-US" altLang="ko-KR" sz="1000" spc="-100" dirty="0">
                <a:solidFill>
                  <a:srgbClr val="000000"/>
                </a:solidFill>
                <a:latin typeface="+mn-ea"/>
                <a:cs typeface="NanumGothic"/>
                <a:sym typeface="Nanum Gothic"/>
              </a:rPr>
              <a:t>3</a:t>
            </a:r>
            <a:r>
              <a:rPr lang="ko-KR" altLang="en-US" sz="1000" spc="-100" dirty="0">
                <a:solidFill>
                  <a:srgbClr val="000000"/>
                </a:solidFill>
                <a:latin typeface="+mn-ea"/>
                <a:cs typeface="NanumGothic"/>
                <a:sym typeface="Nanum Gothic"/>
              </a:rPr>
              <a:t>개소</a:t>
            </a:r>
          </a:p>
        </p:txBody>
      </p:sp>
      <p:pic>
        <p:nvPicPr>
          <p:cNvPr id="68" name="그림 67">
            <a:extLst>
              <a:ext uri="{FF2B5EF4-FFF2-40B4-BE49-F238E27FC236}">
                <a16:creationId xmlns:a16="http://schemas.microsoft.com/office/drawing/2014/main" id="{626860AC-0FA5-7982-4089-5710F6D85B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6" t="11207" r="16810" b="1372"/>
          <a:stretch/>
        </p:blipFill>
        <p:spPr>
          <a:xfrm>
            <a:off x="6656291" y="580659"/>
            <a:ext cx="2628235" cy="560133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1C46BAB3-1CB8-03F0-18BA-E54AD3B99A3E}"/>
              </a:ext>
            </a:extLst>
          </p:cNvPr>
          <p:cNvSpPr/>
          <p:nvPr/>
        </p:nvSpPr>
        <p:spPr>
          <a:xfrm>
            <a:off x="631433" y="4592061"/>
            <a:ext cx="8653089" cy="2265939"/>
          </a:xfrm>
          <a:prstGeom prst="rect">
            <a:avLst/>
          </a:prstGeom>
          <a:solidFill>
            <a:srgbClr val="4545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7" name="그래픽 16">
            <a:extLst>
              <a:ext uri="{FF2B5EF4-FFF2-40B4-BE49-F238E27FC236}">
                <a16:creationId xmlns:a16="http://schemas.microsoft.com/office/drawing/2014/main" id="{4B5280C9-78A8-6319-EE9F-2C73E46B3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0537" y="4831220"/>
            <a:ext cx="1295400" cy="209550"/>
          </a:xfrm>
          <a:prstGeom prst="rect">
            <a:avLst/>
          </a:prstGeom>
        </p:spPr>
      </p:pic>
      <p:sp>
        <p:nvSpPr>
          <p:cNvPr id="21" name="Google Shape;94;p25">
            <a:extLst>
              <a:ext uri="{FF2B5EF4-FFF2-40B4-BE49-F238E27FC236}">
                <a16:creationId xmlns:a16="http://schemas.microsoft.com/office/drawing/2014/main" id="{D4A52AFD-B815-A174-0C29-3EA80248C1D6}"/>
              </a:ext>
            </a:extLst>
          </p:cNvPr>
          <p:cNvSpPr txBox="1"/>
          <p:nvPr/>
        </p:nvSpPr>
        <p:spPr>
          <a:xfrm>
            <a:off x="2283823" y="4899331"/>
            <a:ext cx="1701136" cy="14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en-US" sz="1200" b="1" spc="-100" dirty="0">
                <a:solidFill>
                  <a:schemeClr val="bg1"/>
                </a:solidFill>
                <a:latin typeface="+mn-ea"/>
                <a:cs typeface="NanumGothic"/>
                <a:sym typeface="Nanum Gothic"/>
              </a:rPr>
              <a:t>(2025</a:t>
            </a:r>
            <a:r>
              <a:rPr lang="ko-KR" altLang="en-US" sz="1100" b="1" spc="-100" dirty="0">
                <a:solidFill>
                  <a:schemeClr val="bg1"/>
                </a:solidFill>
                <a:latin typeface="+mn-ea"/>
                <a:cs typeface="NanumGothic"/>
                <a:sym typeface="Nanum Gothic"/>
              </a:rPr>
              <a:t>년 </a:t>
            </a:r>
            <a:r>
              <a:rPr lang="en-US" altLang="ko-KR" sz="1100" b="1" spc="-100" dirty="0">
                <a:solidFill>
                  <a:schemeClr val="bg1"/>
                </a:solidFill>
                <a:latin typeface="+mn-ea"/>
                <a:cs typeface="NanumGothic"/>
                <a:sym typeface="Nanum Gothic"/>
              </a:rPr>
              <a:t>4</a:t>
            </a:r>
            <a:r>
              <a:rPr lang="ko-KR" altLang="en-US" sz="1100" b="1" spc="-100" dirty="0">
                <a:solidFill>
                  <a:schemeClr val="bg1"/>
                </a:solidFill>
                <a:latin typeface="+mn-ea"/>
                <a:cs typeface="NanumGothic"/>
                <a:sym typeface="Nanum Gothic"/>
              </a:rPr>
              <a:t>월 기준</a:t>
            </a:r>
            <a:r>
              <a:rPr lang="en-US" sz="1200" b="1" spc="-100" dirty="0">
                <a:solidFill>
                  <a:schemeClr val="bg1"/>
                </a:solidFill>
                <a:latin typeface="+mn-ea"/>
                <a:cs typeface="NanumGothic"/>
                <a:sym typeface="Nanum Gothic"/>
              </a:rPr>
              <a:t>)</a:t>
            </a:r>
            <a:endParaRPr sz="1200" b="1" spc="-100" dirty="0">
              <a:solidFill>
                <a:schemeClr val="bg1"/>
              </a:solidFill>
              <a:latin typeface="+mn-ea"/>
              <a:cs typeface="NanumGothic"/>
              <a:sym typeface="Nanum Gothic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D5740D44-9711-BFC5-E687-CF09DC2DBCAC}"/>
              </a:ext>
            </a:extLst>
          </p:cNvPr>
          <p:cNvGrpSpPr/>
          <p:nvPr/>
        </p:nvGrpSpPr>
        <p:grpSpPr>
          <a:xfrm>
            <a:off x="993446" y="5386089"/>
            <a:ext cx="1517554" cy="970142"/>
            <a:chOff x="631496" y="5386089"/>
            <a:chExt cx="1517554" cy="970142"/>
          </a:xfrm>
        </p:grpSpPr>
        <p:sp>
          <p:nvSpPr>
            <p:cNvPr id="13" name="Google Shape;93;p25">
              <a:extLst>
                <a:ext uri="{FF2B5EF4-FFF2-40B4-BE49-F238E27FC236}">
                  <a16:creationId xmlns:a16="http://schemas.microsoft.com/office/drawing/2014/main" id="{C44F37A9-586F-DA07-9CDC-57C7983E0F0F}"/>
                </a:ext>
              </a:extLst>
            </p:cNvPr>
            <p:cNvSpPr txBox="1"/>
            <p:nvPr/>
          </p:nvSpPr>
          <p:spPr>
            <a:xfrm>
              <a:off x="631496" y="5386089"/>
              <a:ext cx="1517554" cy="600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r>
                <a:rPr lang="en-US" altLang="ko" sz="3792" b="1" spc="-250" dirty="0">
                  <a:solidFill>
                    <a:schemeClr val="bg1"/>
                  </a:solidFill>
                  <a:latin typeface="+mn-ea"/>
                  <a:cs typeface="NanumGothicExtraBold"/>
                  <a:sym typeface="NanumGothicExtraBold"/>
                </a:rPr>
                <a:t>2,434</a:t>
              </a:r>
              <a:r>
                <a:rPr lang="ko-KR" altLang="en-US" sz="2000" b="1" spc="-250" dirty="0">
                  <a:solidFill>
                    <a:schemeClr val="bg1"/>
                  </a:solidFill>
                  <a:latin typeface="+mn-ea"/>
                  <a:cs typeface="NanumGothicExtraBold"/>
                  <a:sym typeface="NanumGothicExtraBold"/>
                </a:rPr>
                <a:t>억</a:t>
              </a:r>
              <a:endParaRPr sz="2000" b="1" spc="-250" dirty="0">
                <a:solidFill>
                  <a:schemeClr val="bg1"/>
                </a:solidFill>
                <a:latin typeface="+mn-ea"/>
                <a:cs typeface="NanumGothicExtraBold"/>
                <a:sym typeface="NanumGothicExtraBold"/>
              </a:endParaRPr>
            </a:p>
          </p:txBody>
        </p:sp>
        <p:sp>
          <p:nvSpPr>
            <p:cNvPr id="22" name="Google Shape;94;p25">
              <a:extLst>
                <a:ext uri="{FF2B5EF4-FFF2-40B4-BE49-F238E27FC236}">
                  <a16:creationId xmlns:a16="http://schemas.microsoft.com/office/drawing/2014/main" id="{2E63A598-2F03-8449-3A17-C965DBE11DDA}"/>
                </a:ext>
              </a:extLst>
            </p:cNvPr>
            <p:cNvSpPr txBox="1"/>
            <p:nvPr/>
          </p:nvSpPr>
          <p:spPr>
            <a:xfrm>
              <a:off x="657615" y="6074102"/>
              <a:ext cx="1465317" cy="282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ts val="1100"/>
                </a:lnSpc>
              </a:pPr>
              <a:r>
                <a:rPr lang="ko-KR" altLang="en-US" sz="1000" b="1" spc="-100" dirty="0">
                  <a:solidFill>
                    <a:schemeClr val="bg1"/>
                  </a:solidFill>
                  <a:latin typeface="+mn-ea"/>
                  <a:cs typeface="NanumGothic"/>
                  <a:sym typeface="Nanum Gothic"/>
                </a:rPr>
                <a:t>국내 주차관제 업계매출 </a:t>
              </a:r>
              <a:r>
                <a:rPr lang="en-US" altLang="ko-KR" sz="1000" b="1" spc="-100" dirty="0">
                  <a:solidFill>
                    <a:schemeClr val="bg1"/>
                  </a:solidFill>
                  <a:latin typeface="+mn-ea"/>
                  <a:cs typeface="NanumGothic"/>
                  <a:sym typeface="Nanum Gothic"/>
                </a:rPr>
                <a:t>1</a:t>
              </a:r>
              <a:r>
                <a:rPr lang="ko-KR" altLang="en-US" sz="1000" b="1" spc="-100" dirty="0">
                  <a:solidFill>
                    <a:schemeClr val="bg1"/>
                  </a:solidFill>
                  <a:latin typeface="+mn-ea"/>
                  <a:cs typeface="NanumGothic"/>
                  <a:sym typeface="Nanum Gothic"/>
                </a:rPr>
                <a:t>위</a:t>
              </a:r>
              <a:endParaRPr lang="en-US" altLang="ko-KR" sz="1000" b="1" spc="-100" dirty="0">
                <a:solidFill>
                  <a:schemeClr val="bg1"/>
                </a:solidFill>
                <a:latin typeface="+mn-ea"/>
                <a:cs typeface="NanumGothic"/>
                <a:sym typeface="Nanum Gothic"/>
              </a:endParaRPr>
            </a:p>
            <a:p>
              <a:pPr algn="ctr">
                <a:lnSpc>
                  <a:spcPts val="1100"/>
                </a:lnSpc>
              </a:pPr>
              <a:r>
                <a:rPr lang="en-US" sz="1000" b="1" spc="-100" dirty="0">
                  <a:solidFill>
                    <a:schemeClr val="bg1"/>
                  </a:solidFill>
                  <a:latin typeface="+mn-ea"/>
                  <a:cs typeface="NanumGothic"/>
                  <a:sym typeface="Nanum Gothic"/>
                </a:rPr>
                <a:t>2024</a:t>
              </a:r>
              <a:r>
                <a:rPr lang="ko-KR" altLang="en-US" sz="1000" b="1" spc="-100" dirty="0">
                  <a:solidFill>
                    <a:schemeClr val="bg1"/>
                  </a:solidFill>
                  <a:latin typeface="+mn-ea"/>
                  <a:cs typeface="NanumGothic"/>
                  <a:sym typeface="Nanum Gothic"/>
                </a:rPr>
                <a:t>년 신용평가 등급 </a:t>
              </a:r>
              <a:r>
                <a:rPr lang="en-US" altLang="ko-KR" sz="1000" b="1" spc="-100" dirty="0">
                  <a:solidFill>
                    <a:schemeClr val="bg1"/>
                  </a:solidFill>
                  <a:latin typeface="+mn-ea"/>
                  <a:cs typeface="NanumGothic"/>
                  <a:sym typeface="Nanum Gothic"/>
                </a:rPr>
                <a:t>AA</a:t>
              </a:r>
              <a:endParaRPr sz="1000" b="1" spc="-100" dirty="0">
                <a:solidFill>
                  <a:schemeClr val="bg1"/>
                </a:solidFill>
                <a:latin typeface="+mn-ea"/>
                <a:cs typeface="NanumGothic"/>
                <a:sym typeface="Nanum Gothic"/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A73891B6-F0C0-2205-9A22-2D59A318E002}"/>
              </a:ext>
            </a:extLst>
          </p:cNvPr>
          <p:cNvGrpSpPr/>
          <p:nvPr/>
        </p:nvGrpSpPr>
        <p:grpSpPr>
          <a:xfrm>
            <a:off x="2685392" y="5386089"/>
            <a:ext cx="2065904" cy="829077"/>
            <a:chOff x="2604710" y="5386089"/>
            <a:chExt cx="1930776" cy="829077"/>
          </a:xfrm>
        </p:grpSpPr>
        <p:sp>
          <p:nvSpPr>
            <p:cNvPr id="18" name="Google Shape;93;p25">
              <a:extLst>
                <a:ext uri="{FF2B5EF4-FFF2-40B4-BE49-F238E27FC236}">
                  <a16:creationId xmlns:a16="http://schemas.microsoft.com/office/drawing/2014/main" id="{99CD4960-A6C3-E6C9-4DDB-F5107A12A93A}"/>
                </a:ext>
              </a:extLst>
            </p:cNvPr>
            <p:cNvSpPr txBox="1"/>
            <p:nvPr/>
          </p:nvSpPr>
          <p:spPr>
            <a:xfrm>
              <a:off x="2604710" y="5386089"/>
              <a:ext cx="1930776" cy="600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r>
                <a:rPr lang="en-US" altLang="ko" sz="3792" b="1" spc="-250" dirty="0">
                  <a:solidFill>
                    <a:schemeClr val="bg1"/>
                  </a:solidFill>
                  <a:latin typeface="+mn-ea"/>
                  <a:cs typeface="NanumGothicExtraBold"/>
                  <a:sym typeface="NanumGothicExtraBold"/>
                </a:rPr>
                <a:t>12,787</a:t>
              </a:r>
              <a:r>
                <a:rPr lang="ko-KR" altLang="en-US" sz="2000" b="1" spc="-250" dirty="0">
                  <a:solidFill>
                    <a:schemeClr val="bg1"/>
                  </a:solidFill>
                  <a:latin typeface="+mn-ea"/>
                  <a:cs typeface="NanumGothicExtraBold"/>
                  <a:sym typeface="NanumGothicExtraBold"/>
                </a:rPr>
                <a:t>개소</a:t>
              </a:r>
              <a:endParaRPr sz="2000" b="1" spc="-250" dirty="0">
                <a:solidFill>
                  <a:schemeClr val="bg1"/>
                </a:solidFill>
                <a:latin typeface="+mn-ea"/>
                <a:cs typeface="NanumGothicExtraBold"/>
                <a:sym typeface="NanumGothicExtraBold"/>
              </a:endParaRPr>
            </a:p>
          </p:txBody>
        </p:sp>
        <p:sp>
          <p:nvSpPr>
            <p:cNvPr id="24" name="Google Shape;94;p25">
              <a:extLst>
                <a:ext uri="{FF2B5EF4-FFF2-40B4-BE49-F238E27FC236}">
                  <a16:creationId xmlns:a16="http://schemas.microsoft.com/office/drawing/2014/main" id="{728A03C4-B613-D248-AD6B-60390B31C9EB}"/>
                </a:ext>
              </a:extLst>
            </p:cNvPr>
            <p:cNvSpPr txBox="1"/>
            <p:nvPr/>
          </p:nvSpPr>
          <p:spPr>
            <a:xfrm>
              <a:off x="3027398" y="6074102"/>
              <a:ext cx="855761" cy="141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ts val="1100"/>
                </a:lnSpc>
              </a:pPr>
              <a:r>
                <a:rPr lang="ko-KR" altLang="en-US" sz="1000" b="1" spc="-100" dirty="0">
                  <a:solidFill>
                    <a:schemeClr val="bg1"/>
                  </a:solidFill>
                  <a:latin typeface="+mn-ea"/>
                  <a:cs typeface="NanumGothic"/>
                  <a:sym typeface="Nanum Gothic"/>
                </a:rPr>
                <a:t>국내 점유율 </a:t>
              </a:r>
              <a:r>
                <a:rPr lang="en-US" altLang="ko-KR" sz="1000" b="1" spc="-100" dirty="0">
                  <a:solidFill>
                    <a:schemeClr val="bg1"/>
                  </a:solidFill>
                  <a:latin typeface="+mn-ea"/>
                  <a:cs typeface="NanumGothic"/>
                  <a:sym typeface="Nanum Gothic"/>
                </a:rPr>
                <a:t>1</a:t>
              </a:r>
              <a:r>
                <a:rPr lang="ko-KR" altLang="en-US" sz="1000" b="1" spc="-100" dirty="0">
                  <a:solidFill>
                    <a:schemeClr val="bg1"/>
                  </a:solidFill>
                  <a:latin typeface="+mn-ea"/>
                  <a:cs typeface="NanumGothic"/>
                  <a:sym typeface="Nanum Gothic"/>
                </a:rPr>
                <a:t>위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1A45F9A8-1B00-1F5F-05F5-E32A4C14DF6F}"/>
              </a:ext>
            </a:extLst>
          </p:cNvPr>
          <p:cNvGrpSpPr/>
          <p:nvPr/>
        </p:nvGrpSpPr>
        <p:grpSpPr>
          <a:xfrm>
            <a:off x="4839865" y="5386089"/>
            <a:ext cx="2292716" cy="970142"/>
            <a:chOff x="4753041" y="5386089"/>
            <a:chExt cx="2292716" cy="970142"/>
          </a:xfrm>
        </p:grpSpPr>
        <p:sp>
          <p:nvSpPr>
            <p:cNvPr id="19" name="Google Shape;93;p25">
              <a:extLst>
                <a:ext uri="{FF2B5EF4-FFF2-40B4-BE49-F238E27FC236}">
                  <a16:creationId xmlns:a16="http://schemas.microsoft.com/office/drawing/2014/main" id="{46C5789E-B174-6A95-4286-6F2D32297B2A}"/>
                </a:ext>
              </a:extLst>
            </p:cNvPr>
            <p:cNvSpPr txBox="1"/>
            <p:nvPr/>
          </p:nvSpPr>
          <p:spPr>
            <a:xfrm>
              <a:off x="4753041" y="5386089"/>
              <a:ext cx="2292716" cy="600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r>
                <a:rPr lang="en-US" altLang="ko" sz="3792" b="1" spc="-250" dirty="0">
                  <a:solidFill>
                    <a:schemeClr val="bg1"/>
                  </a:solidFill>
                  <a:latin typeface="+mn-ea"/>
                  <a:cs typeface="NanumGothicExtraBold"/>
                  <a:sym typeface="NanumGothicExtraBold"/>
                </a:rPr>
                <a:t>2,608,548</a:t>
              </a:r>
              <a:r>
                <a:rPr lang="ko-KR" altLang="en-US" sz="2000" b="1" spc="-250" dirty="0">
                  <a:solidFill>
                    <a:schemeClr val="bg1"/>
                  </a:solidFill>
                  <a:latin typeface="+mn-ea"/>
                  <a:cs typeface="NanumGothicExtraBold"/>
                  <a:sym typeface="NanumGothicExtraBold"/>
                </a:rPr>
                <a:t>면</a:t>
              </a:r>
              <a:endParaRPr sz="2000" b="1" spc="-250" dirty="0">
                <a:solidFill>
                  <a:schemeClr val="bg1"/>
                </a:solidFill>
                <a:latin typeface="+mn-ea"/>
                <a:cs typeface="NanumGothicExtraBold"/>
                <a:sym typeface="NanumGothicExtraBold"/>
              </a:endParaRPr>
            </a:p>
          </p:txBody>
        </p:sp>
        <p:sp>
          <p:nvSpPr>
            <p:cNvPr id="25" name="Google Shape;94;p25">
              <a:extLst>
                <a:ext uri="{FF2B5EF4-FFF2-40B4-BE49-F238E27FC236}">
                  <a16:creationId xmlns:a16="http://schemas.microsoft.com/office/drawing/2014/main" id="{35A5FA2F-6576-381F-7EA5-1EAF182F9209}"/>
                </a:ext>
              </a:extLst>
            </p:cNvPr>
            <p:cNvSpPr txBox="1"/>
            <p:nvPr/>
          </p:nvSpPr>
          <p:spPr>
            <a:xfrm>
              <a:off x="5036543" y="6074102"/>
              <a:ext cx="1725712" cy="282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ts val="1100"/>
                </a:lnSpc>
              </a:pPr>
              <a:r>
                <a:rPr lang="ko-KR" altLang="en-US" sz="1000" b="1" spc="-100" dirty="0" err="1">
                  <a:solidFill>
                    <a:schemeClr val="bg1"/>
                  </a:solidFill>
                  <a:latin typeface="+mn-ea"/>
                  <a:cs typeface="NanumGothic"/>
                  <a:sym typeface="Nanum Gothic"/>
                </a:rPr>
                <a:t>아마노코리아에서</a:t>
              </a:r>
              <a:r>
                <a:rPr lang="ko-KR" altLang="en-US" sz="1000" b="1" spc="-100" dirty="0">
                  <a:solidFill>
                    <a:schemeClr val="bg1"/>
                  </a:solidFill>
                  <a:latin typeface="+mn-ea"/>
                  <a:cs typeface="NanumGothic"/>
                  <a:sym typeface="Nanum Gothic"/>
                </a:rPr>
                <a:t> 관리하고 있는 </a:t>
              </a:r>
              <a:r>
                <a:rPr lang="ko-KR" altLang="en-US" sz="1000" b="1" spc="-100" dirty="0" err="1">
                  <a:solidFill>
                    <a:schemeClr val="bg1"/>
                  </a:solidFill>
                  <a:latin typeface="+mn-ea"/>
                  <a:cs typeface="NanumGothic"/>
                  <a:sym typeface="Nanum Gothic"/>
                </a:rPr>
                <a:t>주차면수</a:t>
              </a:r>
              <a:r>
                <a:rPr lang="ko-KR" altLang="en-US" sz="1000" b="1" spc="-100" dirty="0">
                  <a:solidFill>
                    <a:schemeClr val="bg1"/>
                  </a:solidFill>
                  <a:latin typeface="+mn-ea"/>
                  <a:cs typeface="NanumGothic"/>
                  <a:sym typeface="Nanum Gothic"/>
                </a:rPr>
                <a:t> 현황</a:t>
              </a: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FDC9A4F-CAEA-4EB9-AEC9-BD1386ADFADD}"/>
              </a:ext>
            </a:extLst>
          </p:cNvPr>
          <p:cNvGrpSpPr/>
          <p:nvPr/>
        </p:nvGrpSpPr>
        <p:grpSpPr>
          <a:xfrm>
            <a:off x="7297747" y="5386089"/>
            <a:ext cx="1725712" cy="970142"/>
            <a:chOff x="7594086" y="5386089"/>
            <a:chExt cx="1725712" cy="970142"/>
          </a:xfrm>
        </p:grpSpPr>
        <p:sp>
          <p:nvSpPr>
            <p:cNvPr id="20" name="Google Shape;93;p25">
              <a:extLst>
                <a:ext uri="{FF2B5EF4-FFF2-40B4-BE49-F238E27FC236}">
                  <a16:creationId xmlns:a16="http://schemas.microsoft.com/office/drawing/2014/main" id="{E095BA84-2922-C90C-D567-7AA5B3EAAFDA}"/>
                </a:ext>
              </a:extLst>
            </p:cNvPr>
            <p:cNvSpPr txBox="1"/>
            <p:nvPr/>
          </p:nvSpPr>
          <p:spPr>
            <a:xfrm>
              <a:off x="7747601" y="5386089"/>
              <a:ext cx="1418683" cy="600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r>
                <a:rPr lang="en-US" altLang="ko" sz="3792" b="1" spc="-250" dirty="0">
                  <a:solidFill>
                    <a:schemeClr val="bg1"/>
                  </a:solidFill>
                  <a:latin typeface="+mn-ea"/>
                  <a:cs typeface="NanumGothicExtraBold"/>
                  <a:sym typeface="NanumGothicExtraBold"/>
                </a:rPr>
                <a:t>99.43</a:t>
              </a:r>
              <a:r>
                <a:rPr lang="en-US" altLang="ko" sz="2000" b="1" spc="-250" dirty="0">
                  <a:solidFill>
                    <a:schemeClr val="bg1"/>
                  </a:solidFill>
                  <a:latin typeface="+mn-ea"/>
                  <a:cs typeface="NanumGothicExtraBold"/>
                  <a:sym typeface="NanumGothicExtraBold"/>
                </a:rPr>
                <a:t>%</a:t>
              </a:r>
              <a:endParaRPr sz="2000" b="1" spc="-250" dirty="0">
                <a:solidFill>
                  <a:schemeClr val="bg1"/>
                </a:solidFill>
                <a:latin typeface="+mn-ea"/>
                <a:cs typeface="NanumGothicExtraBold"/>
                <a:sym typeface="NanumGothicExtraBold"/>
              </a:endParaRPr>
            </a:p>
          </p:txBody>
        </p:sp>
        <p:sp>
          <p:nvSpPr>
            <p:cNvPr id="27" name="Google Shape;94;p25">
              <a:extLst>
                <a:ext uri="{FF2B5EF4-FFF2-40B4-BE49-F238E27FC236}">
                  <a16:creationId xmlns:a16="http://schemas.microsoft.com/office/drawing/2014/main" id="{E35B8110-5E86-647B-ABF7-6F9607F85C97}"/>
                </a:ext>
              </a:extLst>
            </p:cNvPr>
            <p:cNvSpPr txBox="1"/>
            <p:nvPr/>
          </p:nvSpPr>
          <p:spPr>
            <a:xfrm>
              <a:off x="7594086" y="6074102"/>
              <a:ext cx="1725712" cy="282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ts val="1100"/>
                </a:lnSpc>
              </a:pPr>
              <a:r>
                <a:rPr lang="en-US" altLang="ko-KR" sz="1000" b="1" spc="-100" dirty="0">
                  <a:solidFill>
                    <a:schemeClr val="bg1"/>
                  </a:solidFill>
                  <a:latin typeface="+mn-ea"/>
                  <a:cs typeface="NanumGothic"/>
                  <a:sym typeface="Nanum Gothic"/>
                </a:rPr>
                <a:t>KS-CQI </a:t>
              </a:r>
              <a:r>
                <a:rPr lang="ko-KR" altLang="en-US" sz="1000" b="1" spc="-100" dirty="0">
                  <a:solidFill>
                    <a:schemeClr val="bg1"/>
                  </a:solidFill>
                  <a:latin typeface="+mn-ea"/>
                  <a:cs typeface="NanumGothic"/>
                  <a:sym typeface="Nanum Gothic"/>
                </a:rPr>
                <a:t>콜센터 품질지수</a:t>
              </a:r>
              <a:endParaRPr lang="en-US" altLang="ko-KR" sz="1000" b="1" spc="-100" dirty="0">
                <a:solidFill>
                  <a:schemeClr val="bg1"/>
                </a:solidFill>
                <a:latin typeface="+mn-ea"/>
                <a:cs typeface="NanumGothic"/>
                <a:sym typeface="Nanum Gothic"/>
              </a:endParaRPr>
            </a:p>
            <a:p>
              <a:pPr algn="ctr">
                <a:lnSpc>
                  <a:spcPts val="1100"/>
                </a:lnSpc>
              </a:pPr>
              <a:r>
                <a:rPr lang="ko-KR" altLang="en-US" sz="1000" b="1" spc="-100" dirty="0">
                  <a:solidFill>
                    <a:schemeClr val="bg1"/>
                  </a:solidFill>
                  <a:latin typeface="+mn-ea"/>
                  <a:cs typeface="NanumGothic"/>
                  <a:sym typeface="Nanum Gothic"/>
                </a:rPr>
                <a:t>우수기업 선정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1B2CF447-AF6F-D6FA-4DB0-3079E03CC097}"/>
              </a:ext>
            </a:extLst>
          </p:cNvPr>
          <p:cNvSpPr txBox="1"/>
          <p:nvPr/>
        </p:nvSpPr>
        <p:spPr>
          <a:xfrm>
            <a:off x="695325" y="804534"/>
            <a:ext cx="47777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01</a:t>
            </a:r>
            <a:endParaRPr lang="ko-KR" altLang="en-US" sz="20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5D41287C-6A76-06C1-0674-C015719C05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87242" y="2616106"/>
            <a:ext cx="648000" cy="648000"/>
          </a:xfrm>
          <a:prstGeom prst="rect">
            <a:avLst/>
          </a:prstGeom>
        </p:spPr>
      </p:pic>
      <p:pic>
        <p:nvPicPr>
          <p:cNvPr id="7" name="그래픽 6">
            <a:extLst>
              <a:ext uri="{FF2B5EF4-FFF2-40B4-BE49-F238E27FC236}">
                <a16:creationId xmlns:a16="http://schemas.microsoft.com/office/drawing/2014/main" id="{D74B90AE-8F49-6DF1-958A-6D46D4D7D0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644" y="2642361"/>
            <a:ext cx="648000" cy="648000"/>
          </a:xfrm>
          <a:prstGeom prst="rect">
            <a:avLst/>
          </a:prstGeom>
        </p:spPr>
      </p:pic>
      <p:pic>
        <p:nvPicPr>
          <p:cNvPr id="9" name="그래픽 8">
            <a:extLst>
              <a:ext uri="{FF2B5EF4-FFF2-40B4-BE49-F238E27FC236}">
                <a16:creationId xmlns:a16="http://schemas.microsoft.com/office/drawing/2014/main" id="{CCF91B23-9B23-0AE1-09BA-97E037D256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62518" y="2622106"/>
            <a:ext cx="628612" cy="628612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6D47AA89-B9B1-016F-2936-D209693C92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93572" y="2544535"/>
            <a:ext cx="720000" cy="720000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59B5CAA6-2226-65DE-AED7-24CF059FC7D7}"/>
              </a:ext>
            </a:extLst>
          </p:cNvPr>
          <p:cNvGrpSpPr/>
          <p:nvPr/>
        </p:nvGrpSpPr>
        <p:grpSpPr>
          <a:xfrm>
            <a:off x="633000" y="345647"/>
            <a:ext cx="8651526" cy="246221"/>
            <a:chOff x="633000" y="345647"/>
            <a:chExt cx="8651526" cy="246221"/>
          </a:xfrm>
        </p:grpSpPr>
        <p:sp>
          <p:nvSpPr>
            <p:cNvPr id="6" name="Object 104">
              <a:extLst>
                <a:ext uri="{FF2B5EF4-FFF2-40B4-BE49-F238E27FC236}">
                  <a16:creationId xmlns:a16="http://schemas.microsoft.com/office/drawing/2014/main" id="{CE7507D1-06BF-35C0-8AF3-219CAA32751F}"/>
                </a:ext>
              </a:extLst>
            </p:cNvPr>
            <p:cNvSpPr txBox="1"/>
            <p:nvPr/>
          </p:nvSpPr>
          <p:spPr>
            <a:xfrm>
              <a:off x="6309729" y="345647"/>
              <a:ext cx="1728381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Worldwide Parking NO.1</a:t>
              </a:r>
            </a:p>
          </p:txBody>
        </p:sp>
        <p:sp>
          <p:nvSpPr>
            <p:cNvPr id="8" name="Object 103">
              <a:extLst>
                <a:ext uri="{FF2B5EF4-FFF2-40B4-BE49-F238E27FC236}">
                  <a16:creationId xmlns:a16="http://schemas.microsoft.com/office/drawing/2014/main" id="{FC9EB9A3-3213-B2DB-F3A8-9035D5CAAD7C}"/>
                </a:ext>
              </a:extLst>
            </p:cNvPr>
            <p:cNvSpPr txBox="1"/>
            <p:nvPr/>
          </p:nvSpPr>
          <p:spPr>
            <a:xfrm>
              <a:off x="644526" y="345647"/>
              <a:ext cx="2821045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Total Parking Management System </a:t>
              </a:r>
            </a:p>
          </p:txBody>
        </p:sp>
        <p:pic>
          <p:nvPicPr>
            <p:cNvPr id="11" name="그래픽 10">
              <a:extLst>
                <a:ext uri="{FF2B5EF4-FFF2-40B4-BE49-F238E27FC236}">
                  <a16:creationId xmlns:a16="http://schemas.microsoft.com/office/drawing/2014/main" id="{F9EBAF79-6F48-9830-1F6F-A98DA4AD5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985778" y="403370"/>
              <a:ext cx="780548" cy="126265"/>
            </a:xfrm>
            <a:prstGeom prst="rect">
              <a:avLst/>
            </a:prstGeom>
          </p:spPr>
        </p:pic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E2A1D1-2071-43F3-DC79-F2563A08BA14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580659"/>
              <a:ext cx="864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1049C9B-A96F-8F92-8989-A0E508F20E70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4E6FB9BB-838F-0AC7-A560-A5A6D716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327285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5505A45C-C77C-4D82-AFE3-B02C04319D4E}"/>
                </a:ext>
              </a:extLst>
            </p:cNvPr>
            <p:cNvGrpSpPr/>
            <p:nvPr/>
          </p:nvGrpSpPr>
          <p:grpSpPr>
            <a:xfrm>
              <a:off x="8825325" y="346659"/>
              <a:ext cx="447675" cy="234000"/>
              <a:chOff x="8624475" y="251409"/>
              <a:chExt cx="447675" cy="234000"/>
            </a:xfrm>
          </p:grpSpPr>
          <p:cxnSp>
            <p:nvCxnSpPr>
              <p:cNvPr id="39" name="직선 연결선 38">
                <a:extLst>
                  <a:ext uri="{FF2B5EF4-FFF2-40B4-BE49-F238E27FC236}">
                    <a16:creationId xmlns:a16="http://schemas.microsoft.com/office/drawing/2014/main" id="{138D8672-5183-58AC-BFE5-200205021B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4475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6AA23CA6-0FC0-6FFF-9407-F049332760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2150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Rectangle 9">
              <a:extLst>
                <a:ext uri="{FF2B5EF4-FFF2-40B4-BE49-F238E27FC236}">
                  <a16:creationId xmlns:a16="http://schemas.microsoft.com/office/drawing/2014/main" id="{5FB0459B-237C-C789-7D15-2EFD2FFB3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3726" y="347068"/>
              <a:ext cx="460800" cy="24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marL="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7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74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1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49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36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23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710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98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 kern="1200" baseline="0" noProof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t>P.</a:t>
              </a:r>
              <a:fld id="{625A4F5B-2CBB-4175-9E0C-5C64BCE0D65F}" type="slidenum">
                <a:rPr lang="en-US" altLang="ko-KR" sz="1000" kern="1200" baseline="0" noProof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4</a:t>
              </a:fld>
              <a:endParaRPr lang="en-US" altLang="ko-KR" sz="1000" kern="120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3F854EE1-3906-6317-28C2-004B7212818C}"/>
                </a:ext>
              </a:extLst>
            </p:cNvPr>
            <p:cNvCxnSpPr>
              <a:cxnSpLocks/>
            </p:cNvCxnSpPr>
            <p:nvPr/>
          </p:nvCxnSpPr>
          <p:spPr>
            <a:xfrm>
              <a:off x="7907719" y="345647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45499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7943CF0E-D1BB-F203-53B5-1F38C04043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" b="3089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2DF85653-8850-D9D4-9B9C-1D976037D212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00000">
              <a:alpha val="45000"/>
            </a:srgb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t</a:t>
            </a:r>
            <a:r>
              <a:rPr lang="ko-KR" altLang="en-US" dirty="0" err="1"/>
              <a:t>ㅅ</a:t>
            </a:r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7A5969-960B-1DBD-D6F7-08C92F4F124D}"/>
              </a:ext>
            </a:extLst>
          </p:cNvPr>
          <p:cNvSpPr txBox="1"/>
          <p:nvPr/>
        </p:nvSpPr>
        <p:spPr>
          <a:xfrm>
            <a:off x="687661" y="1074735"/>
            <a:ext cx="82677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3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사업영역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0882DF-1C07-6EB2-4639-2E9F661FC068}"/>
              </a:ext>
            </a:extLst>
          </p:cNvPr>
          <p:cNvSpPr txBox="1"/>
          <p:nvPr/>
        </p:nvSpPr>
        <p:spPr>
          <a:xfrm>
            <a:off x="687661" y="1608135"/>
            <a:ext cx="8267700" cy="2496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5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DE8FF"/>
                </a:solidFill>
                <a:latin typeface="+mn-ea"/>
              </a:rPr>
              <a:t>주차시스템</a:t>
            </a:r>
            <a:r>
              <a:rPr lang="en-US" altLang="ko-KR" sz="15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DE8FF"/>
                </a:solidFill>
                <a:latin typeface="+mn-ea"/>
              </a:rPr>
              <a:t>+</a:t>
            </a:r>
            <a:r>
              <a:rPr lang="ko-KR" altLang="en-US" sz="15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DE8FF"/>
                </a:solidFill>
                <a:latin typeface="+mn-ea"/>
              </a:rPr>
              <a:t>보안시스템</a:t>
            </a:r>
            <a:r>
              <a:rPr lang="en-US" altLang="ko-KR" sz="15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DE8FF"/>
                </a:solidFill>
                <a:latin typeface="+mn-ea"/>
              </a:rPr>
              <a:t>+</a:t>
            </a:r>
            <a:r>
              <a:rPr lang="ko-KR" altLang="en-US" sz="15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DE8FF"/>
                </a:solidFill>
                <a:latin typeface="+mn-ea"/>
              </a:rPr>
              <a:t>전기차 충전시스템</a:t>
            </a:r>
            <a:r>
              <a:rPr lang="en-US" altLang="ko-KR" sz="15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DE8FF"/>
                </a:solidFill>
                <a:latin typeface="+mn-ea"/>
              </a:rPr>
              <a:t>+</a:t>
            </a:r>
            <a:r>
              <a:rPr lang="ko-KR" altLang="en-US" sz="15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DE8FF"/>
                </a:solidFill>
                <a:latin typeface="+mn-ea"/>
              </a:rPr>
              <a:t>에너지절감 솔루션</a:t>
            </a:r>
            <a:r>
              <a:rPr lang="en-US" altLang="ko-KR" sz="15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DE8FF"/>
                </a:solidFill>
                <a:latin typeface="+mn-ea"/>
              </a:rPr>
              <a:t>+</a:t>
            </a:r>
            <a:r>
              <a:rPr lang="ko-KR" altLang="en-US" sz="15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DE8FF"/>
                </a:solidFill>
                <a:latin typeface="+mn-ea"/>
              </a:rPr>
              <a:t>로봇 솔루션</a:t>
            </a:r>
            <a:r>
              <a:rPr lang="ko-KR" altLang="en-US" sz="15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의  </a:t>
            </a:r>
            <a:r>
              <a:rPr lang="en-US" altLang="ko-KR" sz="15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DE8FF"/>
                </a:solidFill>
                <a:latin typeface="+mn-ea"/>
              </a:rPr>
              <a:t>5 IN 1</a:t>
            </a:r>
            <a:r>
              <a:rPr lang="ko-KR" altLang="en-US" sz="15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과  </a:t>
            </a:r>
            <a:r>
              <a:rPr lang="ko-KR" altLang="en-US" sz="15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신사업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9AA2B46-E427-19A8-44F4-2CB7187E376C}"/>
              </a:ext>
            </a:extLst>
          </p:cNvPr>
          <p:cNvSpPr txBox="1"/>
          <p:nvPr/>
        </p:nvSpPr>
        <p:spPr>
          <a:xfrm>
            <a:off x="695325" y="804534"/>
            <a:ext cx="47777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02</a:t>
            </a:r>
            <a:endParaRPr lang="ko-KR" altLang="en-US" sz="20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F0E6AC65-C75C-F9F4-3938-BF8D20796B24}"/>
              </a:ext>
            </a:extLst>
          </p:cNvPr>
          <p:cNvGrpSpPr/>
          <p:nvPr/>
        </p:nvGrpSpPr>
        <p:grpSpPr>
          <a:xfrm>
            <a:off x="633000" y="345647"/>
            <a:ext cx="8651526" cy="246221"/>
            <a:chOff x="633000" y="345647"/>
            <a:chExt cx="8651526" cy="246221"/>
          </a:xfrm>
        </p:grpSpPr>
        <p:sp>
          <p:nvSpPr>
            <p:cNvPr id="25" name="Object 104">
              <a:extLst>
                <a:ext uri="{FF2B5EF4-FFF2-40B4-BE49-F238E27FC236}">
                  <a16:creationId xmlns:a16="http://schemas.microsoft.com/office/drawing/2014/main" id="{DFC1FC2D-20AE-FC0C-D1F1-2B20BF5BE5E5}"/>
                </a:ext>
              </a:extLst>
            </p:cNvPr>
            <p:cNvSpPr txBox="1"/>
            <p:nvPr/>
          </p:nvSpPr>
          <p:spPr>
            <a:xfrm>
              <a:off x="6309729" y="345647"/>
              <a:ext cx="1728381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+mn-ea"/>
                  <a:cs typeface="Open Sans SemiBold" pitchFamily="34" charset="0"/>
                </a:rPr>
                <a:t>Worldwide Parking NO.1</a:t>
              </a:r>
            </a:p>
          </p:txBody>
        </p:sp>
        <p:sp>
          <p:nvSpPr>
            <p:cNvPr id="26" name="Object 103">
              <a:extLst>
                <a:ext uri="{FF2B5EF4-FFF2-40B4-BE49-F238E27FC236}">
                  <a16:creationId xmlns:a16="http://schemas.microsoft.com/office/drawing/2014/main" id="{5FAA6773-A1A1-50C4-5BCA-928A5B84D0D2}"/>
                </a:ext>
              </a:extLst>
            </p:cNvPr>
            <p:cNvSpPr txBox="1"/>
            <p:nvPr/>
          </p:nvSpPr>
          <p:spPr>
            <a:xfrm>
              <a:off x="644526" y="345647"/>
              <a:ext cx="2821045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+mn-ea"/>
                  <a:cs typeface="Open Sans SemiBold" pitchFamily="34" charset="0"/>
                </a:rPr>
                <a:t>Total Parking Management System </a:t>
              </a:r>
            </a:p>
          </p:txBody>
        </p:sp>
        <p:pic>
          <p:nvPicPr>
            <p:cNvPr id="29" name="그래픽 28">
              <a:extLst>
                <a:ext uri="{FF2B5EF4-FFF2-40B4-BE49-F238E27FC236}">
                  <a16:creationId xmlns:a16="http://schemas.microsoft.com/office/drawing/2014/main" id="{7E2DD522-8E68-3878-B60C-2749D2BDC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85778" y="403370"/>
              <a:ext cx="780548" cy="126265"/>
            </a:xfrm>
            <a:prstGeom prst="rect">
              <a:avLst/>
            </a:prstGeom>
          </p:spPr>
        </p:pic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F6E7819F-E548-C197-9A3B-FD17E6DAD5DA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580659"/>
              <a:ext cx="864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3BDF5966-AFDA-9F9E-20EF-B5D57AB62DF0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E5D60FFE-6BF4-8C49-0419-ABE1B792EF0E}"/>
                </a:ext>
              </a:extLst>
            </p:cNvPr>
            <p:cNvCxnSpPr>
              <a:cxnSpLocks/>
            </p:cNvCxnSpPr>
            <p:nvPr/>
          </p:nvCxnSpPr>
          <p:spPr>
            <a:xfrm>
              <a:off x="6327285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6B328115-897E-A496-6EC9-40C4CB7E62CA}"/>
                </a:ext>
              </a:extLst>
            </p:cNvPr>
            <p:cNvGrpSpPr/>
            <p:nvPr/>
          </p:nvGrpSpPr>
          <p:grpSpPr>
            <a:xfrm>
              <a:off x="8825325" y="346659"/>
              <a:ext cx="447675" cy="234000"/>
              <a:chOff x="8624475" y="251409"/>
              <a:chExt cx="447675" cy="234000"/>
            </a:xfrm>
          </p:grpSpPr>
          <p:cxnSp>
            <p:nvCxnSpPr>
              <p:cNvPr id="46" name="직선 연결선 45">
                <a:extLst>
                  <a:ext uri="{FF2B5EF4-FFF2-40B4-BE49-F238E27FC236}">
                    <a16:creationId xmlns:a16="http://schemas.microsoft.com/office/drawing/2014/main" id="{7F09520D-4A14-CC37-A9BA-8B698C47A2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4475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직선 연결선 46">
                <a:extLst>
                  <a:ext uri="{FF2B5EF4-FFF2-40B4-BE49-F238E27FC236}">
                    <a16:creationId xmlns:a16="http://schemas.microsoft.com/office/drawing/2014/main" id="{7AC9448F-BB68-FB1B-8A0E-3C85463F5A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2150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Rectangle 9">
              <a:extLst>
                <a:ext uri="{FF2B5EF4-FFF2-40B4-BE49-F238E27FC236}">
                  <a16:creationId xmlns:a16="http://schemas.microsoft.com/office/drawing/2014/main" id="{AF506650-1820-C047-3568-CD5C99E72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3726" y="392524"/>
              <a:ext cx="46080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marL="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7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74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1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49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36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23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710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98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 kern="1200" baseline="0" noProof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  <a:cs typeface="+mn-cs"/>
                </a:rPr>
                <a:t>P.</a:t>
              </a:r>
              <a:fld id="{625A4F5B-2CBB-4175-9E0C-5C64BCE0D65F}" type="slidenum">
                <a:rPr lang="en-US" altLang="ko-KR" sz="1000" kern="1200" baseline="0" noProof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  <a:cs typeface="+mn-cs"/>
                </a:rPr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5</a:t>
              </a:fld>
              <a:endParaRPr lang="en-US" altLang="ko-KR" sz="1000" kern="120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0D084F96-661D-3F08-2F4B-B28AD6B84057}"/>
                </a:ext>
              </a:extLst>
            </p:cNvPr>
            <p:cNvCxnSpPr>
              <a:cxnSpLocks/>
            </p:cNvCxnSpPr>
            <p:nvPr/>
          </p:nvCxnSpPr>
          <p:spPr>
            <a:xfrm>
              <a:off x="7907719" y="345647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7CFC629-4CF9-82A2-5559-13C1C95A2AB9}"/>
              </a:ext>
            </a:extLst>
          </p:cNvPr>
          <p:cNvSpPr/>
          <p:nvPr/>
        </p:nvSpPr>
        <p:spPr>
          <a:xfrm>
            <a:off x="666750" y="2091075"/>
            <a:ext cx="2089909" cy="432000"/>
          </a:xfrm>
          <a:prstGeom prst="rect">
            <a:avLst/>
          </a:prstGeom>
          <a:solidFill>
            <a:srgbClr val="114D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0" cap="none" spc="-150" normalizeH="0" baseline="0" noProof="0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+mn-cs"/>
              </a:rPr>
              <a:t>          핵심 사업   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1F4DCCD-9BD1-BCBD-2AA3-B17C2489FBAC}"/>
              </a:ext>
            </a:extLst>
          </p:cNvPr>
          <p:cNvSpPr/>
          <p:nvPr/>
        </p:nvSpPr>
        <p:spPr>
          <a:xfrm>
            <a:off x="666751" y="2523076"/>
            <a:ext cx="8670334" cy="1828690"/>
          </a:xfrm>
          <a:prstGeom prst="rect">
            <a:avLst/>
          </a:prstGeom>
          <a:solidFill>
            <a:srgbClr val="000000">
              <a:alpha val="65000"/>
            </a:srgb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endParaRPr lang="ko-KR" altLang="en-US"/>
          </a:p>
        </p:txBody>
      </p:sp>
      <p:cxnSp>
        <p:nvCxnSpPr>
          <p:cNvPr id="94" name="直接连接符 202">
            <a:extLst>
              <a:ext uri="{FF2B5EF4-FFF2-40B4-BE49-F238E27FC236}">
                <a16:creationId xmlns:a16="http://schemas.microsoft.com/office/drawing/2014/main" id="{BD51E20F-569F-A500-395B-B9EA78CC8189}"/>
              </a:ext>
            </a:extLst>
          </p:cNvPr>
          <p:cNvCxnSpPr>
            <a:cxnSpLocks/>
          </p:cNvCxnSpPr>
          <p:nvPr/>
        </p:nvCxnSpPr>
        <p:spPr>
          <a:xfrm>
            <a:off x="2334276" y="2849705"/>
            <a:ext cx="0" cy="1502061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接连接符 202">
            <a:extLst>
              <a:ext uri="{FF2B5EF4-FFF2-40B4-BE49-F238E27FC236}">
                <a16:creationId xmlns:a16="http://schemas.microsoft.com/office/drawing/2014/main" id="{F286504C-3576-80E3-9381-DB4368A762DF}"/>
              </a:ext>
            </a:extLst>
          </p:cNvPr>
          <p:cNvCxnSpPr>
            <a:cxnSpLocks/>
          </p:cNvCxnSpPr>
          <p:nvPr/>
        </p:nvCxnSpPr>
        <p:spPr>
          <a:xfrm>
            <a:off x="4098308" y="2849705"/>
            <a:ext cx="0" cy="1502061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202">
            <a:extLst>
              <a:ext uri="{FF2B5EF4-FFF2-40B4-BE49-F238E27FC236}">
                <a16:creationId xmlns:a16="http://schemas.microsoft.com/office/drawing/2014/main" id="{20D1FD3B-D75F-A7EB-E3BB-CE3A433903E2}"/>
              </a:ext>
            </a:extLst>
          </p:cNvPr>
          <p:cNvCxnSpPr>
            <a:cxnSpLocks/>
          </p:cNvCxnSpPr>
          <p:nvPr/>
        </p:nvCxnSpPr>
        <p:spPr>
          <a:xfrm>
            <a:off x="5900440" y="2849705"/>
            <a:ext cx="0" cy="1502061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矩形 201">
            <a:extLst>
              <a:ext uri="{FF2B5EF4-FFF2-40B4-BE49-F238E27FC236}">
                <a16:creationId xmlns:a16="http://schemas.microsoft.com/office/drawing/2014/main" id="{C49B1E16-5BE6-1AD8-FB00-AA8DAAC77BC2}"/>
              </a:ext>
            </a:extLst>
          </p:cNvPr>
          <p:cNvSpPr/>
          <p:nvPr/>
        </p:nvSpPr>
        <p:spPr>
          <a:xfrm>
            <a:off x="808129" y="3261866"/>
            <a:ext cx="1333894" cy="33855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algn="ctr" defTabSz="1219170"/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주차 시스템</a:t>
            </a:r>
            <a:br>
              <a:rPr lang="en-US" altLang="ko-KR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b="1" spc="-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(PARKING SYSTEM)</a:t>
            </a:r>
            <a:endParaRPr lang="en-US" altLang="zh-CN" sz="1000" b="1" spc="-1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8" name="矩形 125">
            <a:extLst>
              <a:ext uri="{FF2B5EF4-FFF2-40B4-BE49-F238E27FC236}">
                <a16:creationId xmlns:a16="http://schemas.microsoft.com/office/drawing/2014/main" id="{B198F829-0D93-A049-BAF8-06CBA7419D2F}"/>
              </a:ext>
            </a:extLst>
          </p:cNvPr>
          <p:cNvSpPr/>
          <p:nvPr/>
        </p:nvSpPr>
        <p:spPr>
          <a:xfrm>
            <a:off x="862398" y="3785809"/>
            <a:ext cx="1225356" cy="30837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algn="ctr" defTabSz="1219170">
              <a:lnSpc>
                <a:spcPts val="1500"/>
              </a:lnSpc>
            </a:pPr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최첨단 시스템</a:t>
            </a:r>
            <a:endParaRPr lang="en-US" altLang="ko-KR" sz="12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defTabSz="1219170">
              <a:lnSpc>
                <a:spcPts val="1500"/>
              </a:lnSpc>
            </a:pPr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스마트 주차운영</a:t>
            </a:r>
            <a:endParaRPr lang="en-US" altLang="zh-CN" sz="12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0" name="直接连接符 188">
            <a:extLst>
              <a:ext uri="{FF2B5EF4-FFF2-40B4-BE49-F238E27FC236}">
                <a16:creationId xmlns:a16="http://schemas.microsoft.com/office/drawing/2014/main" id="{6299BF0C-390F-30CD-3B36-677058618C3E}"/>
              </a:ext>
            </a:extLst>
          </p:cNvPr>
          <p:cNvCxnSpPr>
            <a:cxnSpLocks/>
          </p:cNvCxnSpPr>
          <p:nvPr/>
        </p:nvCxnSpPr>
        <p:spPr>
          <a:xfrm flipH="1">
            <a:off x="816598" y="3646680"/>
            <a:ext cx="131695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그래픽 18">
            <a:extLst>
              <a:ext uri="{FF2B5EF4-FFF2-40B4-BE49-F238E27FC236}">
                <a16:creationId xmlns:a16="http://schemas.microsoft.com/office/drawing/2014/main" id="{8C054085-604F-CF9F-A45A-5BCF44EF90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14820" y="2843068"/>
            <a:ext cx="520512" cy="351515"/>
          </a:xfrm>
          <a:prstGeom prst="rect">
            <a:avLst/>
          </a:prstGeom>
        </p:spPr>
      </p:pic>
      <p:sp>
        <p:nvSpPr>
          <p:cNvPr id="98" name="矩形 125">
            <a:extLst>
              <a:ext uri="{FF2B5EF4-FFF2-40B4-BE49-F238E27FC236}">
                <a16:creationId xmlns:a16="http://schemas.microsoft.com/office/drawing/2014/main" id="{1E76EEB5-9EE0-CE5E-DC81-448746282808}"/>
              </a:ext>
            </a:extLst>
          </p:cNvPr>
          <p:cNvSpPr/>
          <p:nvPr/>
        </p:nvSpPr>
        <p:spPr>
          <a:xfrm>
            <a:off x="2688539" y="3754911"/>
            <a:ext cx="1091997" cy="37016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algn="ctr" defTabSz="1219170">
              <a:lnSpc>
                <a:spcPts val="1500"/>
              </a:lnSpc>
            </a:pPr>
            <a:r>
              <a:rPr lang="en-US" altLang="zh-CN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AI</a:t>
            </a:r>
          </a:p>
          <a:p>
            <a:pPr algn="ctr" defTabSz="1219170">
              <a:lnSpc>
                <a:spcPts val="1500"/>
              </a:lnSpc>
            </a:pPr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보안</a:t>
            </a:r>
            <a:endParaRPr lang="en-US" altLang="zh-CN" sz="12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00" name="直接连接符 188">
            <a:extLst>
              <a:ext uri="{FF2B5EF4-FFF2-40B4-BE49-F238E27FC236}">
                <a16:creationId xmlns:a16="http://schemas.microsoft.com/office/drawing/2014/main" id="{C91ACF40-3BA2-E370-3F40-8902CEE2A7DF}"/>
              </a:ext>
            </a:extLst>
          </p:cNvPr>
          <p:cNvCxnSpPr>
            <a:cxnSpLocks/>
          </p:cNvCxnSpPr>
          <p:nvPr/>
        </p:nvCxnSpPr>
        <p:spPr>
          <a:xfrm flipH="1">
            <a:off x="2576059" y="3645948"/>
            <a:ext cx="131695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矩形 178">
            <a:extLst>
              <a:ext uri="{FF2B5EF4-FFF2-40B4-BE49-F238E27FC236}">
                <a16:creationId xmlns:a16="http://schemas.microsoft.com/office/drawing/2014/main" id="{C0B362BA-B5A9-AD5C-6CE5-9B8A4E572374}"/>
              </a:ext>
            </a:extLst>
          </p:cNvPr>
          <p:cNvSpPr/>
          <p:nvPr/>
        </p:nvSpPr>
        <p:spPr>
          <a:xfrm>
            <a:off x="2612252" y="3261134"/>
            <a:ext cx="1244571" cy="33855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algn="ctr" defTabSz="1219170"/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보안시스템</a:t>
            </a:r>
            <a:br>
              <a:rPr lang="en-US" altLang="ko-KR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b="1" spc="-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(SECRITY SYSTEM)</a:t>
            </a:r>
            <a:endParaRPr lang="en-US" altLang="zh-CN" sz="1000" b="1" spc="-1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8" name="그래픽 47">
            <a:extLst>
              <a:ext uri="{FF2B5EF4-FFF2-40B4-BE49-F238E27FC236}">
                <a16:creationId xmlns:a16="http://schemas.microsoft.com/office/drawing/2014/main" id="{E8271F19-02B5-9A8E-12C1-B25A8C337E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65540" y="2870906"/>
            <a:ext cx="337995" cy="290676"/>
          </a:xfrm>
          <a:prstGeom prst="rect">
            <a:avLst/>
          </a:prstGeom>
        </p:spPr>
      </p:pic>
      <p:sp>
        <p:nvSpPr>
          <p:cNvPr id="122" name="矩形 187">
            <a:extLst>
              <a:ext uri="{FF2B5EF4-FFF2-40B4-BE49-F238E27FC236}">
                <a16:creationId xmlns:a16="http://schemas.microsoft.com/office/drawing/2014/main" id="{6EA187B0-09DE-A67B-DF33-A9DE119FC73F}"/>
              </a:ext>
            </a:extLst>
          </p:cNvPr>
          <p:cNvSpPr/>
          <p:nvPr/>
        </p:nvSpPr>
        <p:spPr>
          <a:xfrm>
            <a:off x="4197307" y="3785461"/>
            <a:ext cx="1614333" cy="30906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algn="ctr" defTabSz="1219170">
              <a:lnSpc>
                <a:spcPts val="1500"/>
              </a:lnSpc>
            </a:pPr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주차요금</a:t>
            </a:r>
            <a:br>
              <a:rPr lang="en-US" altLang="ko-KR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충전요금</a:t>
            </a:r>
            <a:endParaRPr lang="en-US" altLang="zh-CN" sz="12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3" name="矩形 129">
            <a:extLst>
              <a:ext uri="{FF2B5EF4-FFF2-40B4-BE49-F238E27FC236}">
                <a16:creationId xmlns:a16="http://schemas.microsoft.com/office/drawing/2014/main" id="{AFDCAF4A-37D7-BE9A-0FB0-A237ACE1107C}"/>
              </a:ext>
            </a:extLst>
          </p:cNvPr>
          <p:cNvSpPr/>
          <p:nvPr/>
        </p:nvSpPr>
        <p:spPr>
          <a:xfrm>
            <a:off x="4241218" y="3277143"/>
            <a:ext cx="1526511" cy="33855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algn="ctr" defTabSz="1219170"/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전기차 충전시스템</a:t>
            </a:r>
            <a:endParaRPr lang="en-US" altLang="ko-KR" sz="12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defTabSz="1219170"/>
            <a:r>
              <a:rPr lang="en-US" altLang="zh-CN" sz="1000" b="1" spc="-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(EV-CHARGING SYSTEM)</a:t>
            </a:r>
          </a:p>
        </p:txBody>
      </p:sp>
      <p:cxnSp>
        <p:nvCxnSpPr>
          <p:cNvPr id="125" name="直接连接符 188">
            <a:extLst>
              <a:ext uri="{FF2B5EF4-FFF2-40B4-BE49-F238E27FC236}">
                <a16:creationId xmlns:a16="http://schemas.microsoft.com/office/drawing/2014/main" id="{263ADD55-5BDB-533C-6364-C927A1A46480}"/>
              </a:ext>
            </a:extLst>
          </p:cNvPr>
          <p:cNvCxnSpPr>
            <a:cxnSpLocks/>
          </p:cNvCxnSpPr>
          <p:nvPr/>
        </p:nvCxnSpPr>
        <p:spPr>
          <a:xfrm flipH="1">
            <a:off x="4345995" y="3661957"/>
            <a:ext cx="131695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그래픽 50">
            <a:extLst>
              <a:ext uri="{FF2B5EF4-FFF2-40B4-BE49-F238E27FC236}">
                <a16:creationId xmlns:a16="http://schemas.microsoft.com/office/drawing/2014/main" id="{C9A368E1-AA37-9C16-13CF-82B40BDEB1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18576" y="2805886"/>
            <a:ext cx="371795" cy="378554"/>
          </a:xfrm>
          <a:prstGeom prst="rect">
            <a:avLst/>
          </a:prstGeom>
        </p:spPr>
      </p:pic>
      <p:sp>
        <p:nvSpPr>
          <p:cNvPr id="64" name="矩形 187">
            <a:extLst>
              <a:ext uri="{FF2B5EF4-FFF2-40B4-BE49-F238E27FC236}">
                <a16:creationId xmlns:a16="http://schemas.microsoft.com/office/drawing/2014/main" id="{DCDB0AD3-F7D2-EE75-405F-62382D177883}"/>
              </a:ext>
            </a:extLst>
          </p:cNvPr>
          <p:cNvSpPr/>
          <p:nvPr/>
        </p:nvSpPr>
        <p:spPr>
          <a:xfrm>
            <a:off x="5967649" y="3785461"/>
            <a:ext cx="1614333" cy="30906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algn="ctr" defTabSz="1219170">
              <a:lnSpc>
                <a:spcPts val="1500"/>
              </a:lnSpc>
            </a:pPr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 소비 최적화</a:t>
            </a:r>
            <a:endParaRPr lang="en-US" altLang="ko-KR" sz="12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defTabSz="1219170">
              <a:lnSpc>
                <a:spcPts val="1500"/>
              </a:lnSpc>
            </a:pPr>
            <a:r>
              <a:rPr lang="en-US" altLang="ko-KR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환경적 영향 최소화</a:t>
            </a:r>
            <a:endParaRPr lang="en-US" altLang="zh-CN" sz="12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5" name="矩形 129">
            <a:extLst>
              <a:ext uri="{FF2B5EF4-FFF2-40B4-BE49-F238E27FC236}">
                <a16:creationId xmlns:a16="http://schemas.microsoft.com/office/drawing/2014/main" id="{A5D6D547-F458-7ABE-8165-8C05E881AF71}"/>
              </a:ext>
            </a:extLst>
          </p:cNvPr>
          <p:cNvSpPr/>
          <p:nvPr/>
        </p:nvSpPr>
        <p:spPr>
          <a:xfrm>
            <a:off x="5996371" y="3282236"/>
            <a:ext cx="1526511" cy="33855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algn="ctr" defTabSz="1219170"/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에너지절감 솔루션</a:t>
            </a:r>
            <a:endParaRPr lang="en-US" altLang="ko-KR" sz="12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defTabSz="1219170"/>
            <a:r>
              <a:rPr lang="en-US" altLang="zh-CN" sz="1000" b="1" spc="-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(ENERGY SAVING SOLUTION)</a:t>
            </a:r>
          </a:p>
        </p:txBody>
      </p:sp>
      <p:cxnSp>
        <p:nvCxnSpPr>
          <p:cNvPr id="66" name="直接连接符 188">
            <a:extLst>
              <a:ext uri="{FF2B5EF4-FFF2-40B4-BE49-F238E27FC236}">
                <a16:creationId xmlns:a16="http://schemas.microsoft.com/office/drawing/2014/main" id="{715FA2AE-C27D-F2E8-9A6A-04599569F65A}"/>
              </a:ext>
            </a:extLst>
          </p:cNvPr>
          <p:cNvCxnSpPr>
            <a:cxnSpLocks/>
          </p:cNvCxnSpPr>
          <p:nvPr/>
        </p:nvCxnSpPr>
        <p:spPr>
          <a:xfrm flipH="1">
            <a:off x="6101148" y="3667050"/>
            <a:ext cx="131695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그래픽 66">
            <a:extLst>
              <a:ext uri="{FF2B5EF4-FFF2-40B4-BE49-F238E27FC236}">
                <a16:creationId xmlns:a16="http://schemas.microsoft.com/office/drawing/2014/main" id="{37712D77-4E6E-FFC0-6547-73A03F3E565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51468" y="2800794"/>
            <a:ext cx="216317" cy="392075"/>
          </a:xfrm>
          <a:prstGeom prst="rect">
            <a:avLst/>
          </a:prstGeom>
        </p:spPr>
      </p:pic>
      <p:sp>
        <p:nvSpPr>
          <p:cNvPr id="3" name="矩形 187">
            <a:extLst>
              <a:ext uri="{FF2B5EF4-FFF2-40B4-BE49-F238E27FC236}">
                <a16:creationId xmlns:a16="http://schemas.microsoft.com/office/drawing/2014/main" id="{DE1B18AA-6893-814F-2EBA-ED4D854D1622}"/>
              </a:ext>
            </a:extLst>
          </p:cNvPr>
          <p:cNvSpPr/>
          <p:nvPr/>
        </p:nvSpPr>
        <p:spPr>
          <a:xfrm>
            <a:off x="7737991" y="3754911"/>
            <a:ext cx="1614333" cy="37016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algn="ctr" defTabSz="1219170">
              <a:lnSpc>
                <a:spcPts val="1500"/>
              </a:lnSpc>
            </a:pPr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로봇 주차</a:t>
            </a:r>
            <a:r>
              <a:rPr lang="en-US" altLang="ko-KR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로봇 청소기</a:t>
            </a:r>
            <a:r>
              <a:rPr lang="en-US" altLang="ko-KR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algn="ctr" defTabSz="1219170">
              <a:lnSpc>
                <a:spcPts val="1500"/>
              </a:lnSpc>
            </a:pPr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로봇 커피 머신</a:t>
            </a:r>
            <a:endParaRPr lang="en-US" altLang="zh-CN" sz="12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矩形 129">
            <a:extLst>
              <a:ext uri="{FF2B5EF4-FFF2-40B4-BE49-F238E27FC236}">
                <a16:creationId xmlns:a16="http://schemas.microsoft.com/office/drawing/2014/main" id="{A82E775B-3BC9-7273-9056-52DD4B81F2E5}"/>
              </a:ext>
            </a:extLst>
          </p:cNvPr>
          <p:cNvSpPr/>
          <p:nvPr/>
        </p:nvSpPr>
        <p:spPr>
          <a:xfrm>
            <a:off x="7781901" y="3282236"/>
            <a:ext cx="1526511" cy="33855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algn="ctr" defTabSz="1219170"/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로봇 솔루션</a:t>
            </a:r>
            <a:endParaRPr lang="en-US" altLang="ko-KR" sz="12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defTabSz="1219170"/>
            <a:r>
              <a:rPr lang="en-US" altLang="zh-CN" sz="1000" b="1" spc="-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(ROBOT SOLUTION)</a:t>
            </a:r>
          </a:p>
        </p:txBody>
      </p:sp>
      <p:cxnSp>
        <p:nvCxnSpPr>
          <p:cNvPr id="7" name="直接连接符 188">
            <a:extLst>
              <a:ext uri="{FF2B5EF4-FFF2-40B4-BE49-F238E27FC236}">
                <a16:creationId xmlns:a16="http://schemas.microsoft.com/office/drawing/2014/main" id="{15D70534-44F5-80B5-CA2E-5E8EB2B8A215}"/>
              </a:ext>
            </a:extLst>
          </p:cNvPr>
          <p:cNvCxnSpPr>
            <a:cxnSpLocks/>
          </p:cNvCxnSpPr>
          <p:nvPr/>
        </p:nvCxnSpPr>
        <p:spPr>
          <a:xfrm flipH="1">
            <a:off x="7886679" y="3667050"/>
            <a:ext cx="131695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1E90A842-A000-DCF2-97F3-D110440C0A77}"/>
              </a:ext>
            </a:extLst>
          </p:cNvPr>
          <p:cNvGrpSpPr/>
          <p:nvPr/>
        </p:nvGrpSpPr>
        <p:grpSpPr>
          <a:xfrm>
            <a:off x="699771" y="4556799"/>
            <a:ext cx="8629701" cy="2002674"/>
            <a:chOff x="654051" y="4579101"/>
            <a:chExt cx="8629701" cy="2002674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A542E22D-494E-ACA2-D415-9B464098DCF5}"/>
                </a:ext>
              </a:extLst>
            </p:cNvPr>
            <p:cNvSpPr/>
            <p:nvPr/>
          </p:nvSpPr>
          <p:spPr>
            <a:xfrm>
              <a:off x="654051" y="4579101"/>
              <a:ext cx="1023784" cy="96789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주차관제</a:t>
              </a: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 시스템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446B1510-360E-5784-159A-C77B509A3E95}"/>
                </a:ext>
              </a:extLst>
            </p:cNvPr>
            <p:cNvSpPr/>
            <p:nvPr/>
          </p:nvSpPr>
          <p:spPr>
            <a:xfrm>
              <a:off x="1740611" y="4579101"/>
              <a:ext cx="1023784" cy="96789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영상유도 </a:t>
              </a:r>
              <a:r>
                <a:rPr lang="en-US" altLang="ko-KR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/</a:t>
              </a:r>
              <a:br>
                <a:rPr lang="en-US" altLang="ko-KR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</a:br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초음파유도</a:t>
              </a: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970EBF61-5965-E7F0-3D4A-0D06DA499282}"/>
                </a:ext>
              </a:extLst>
            </p:cNvPr>
            <p:cNvSpPr/>
            <p:nvPr/>
          </p:nvSpPr>
          <p:spPr>
            <a:xfrm>
              <a:off x="3913731" y="4579101"/>
              <a:ext cx="1023784" cy="96789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레이더</a:t>
              </a: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센서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4776F326-D5C7-E11E-7FC1-3089A6C80780}"/>
                </a:ext>
              </a:extLst>
            </p:cNvPr>
            <p:cNvSpPr/>
            <p:nvPr/>
          </p:nvSpPr>
          <p:spPr>
            <a:xfrm>
              <a:off x="5000291" y="4579101"/>
              <a:ext cx="1023784" cy="96789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주차장</a:t>
              </a: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운영사업</a:t>
              </a: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9AD09CC-DD31-6127-6645-B2AD6B945912}"/>
                </a:ext>
              </a:extLst>
            </p:cNvPr>
            <p:cNvSpPr/>
            <p:nvPr/>
          </p:nvSpPr>
          <p:spPr>
            <a:xfrm>
              <a:off x="654051" y="5613884"/>
              <a:ext cx="1023784" cy="96789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주차구역</a:t>
              </a: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단속시스템</a:t>
              </a: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4C4F6AA2-702F-D41A-056A-2D738CC44278}"/>
                </a:ext>
              </a:extLst>
            </p:cNvPr>
            <p:cNvSpPr/>
            <p:nvPr/>
          </p:nvSpPr>
          <p:spPr>
            <a:xfrm>
              <a:off x="1740611" y="5613884"/>
              <a:ext cx="1023784" cy="96789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보행자 보호 </a:t>
              </a:r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en-US" altLang="ko-KR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AI </a:t>
              </a:r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차단기</a:t>
              </a: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C4E08D4A-25F1-387D-6DB0-DCB773DFBCA4}"/>
                </a:ext>
              </a:extLst>
            </p:cNvPr>
            <p:cNvSpPr/>
            <p:nvPr/>
          </p:nvSpPr>
          <p:spPr>
            <a:xfrm>
              <a:off x="2827171" y="5613884"/>
              <a:ext cx="1023784" cy="96789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모듈 패드</a:t>
              </a: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5EEC58E-16B7-0EFA-C5E3-BCA4B41C1A00}"/>
                </a:ext>
              </a:extLst>
            </p:cNvPr>
            <p:cNvSpPr/>
            <p:nvPr/>
          </p:nvSpPr>
          <p:spPr>
            <a:xfrm>
              <a:off x="3913731" y="5613884"/>
              <a:ext cx="1023784" cy="96789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en-US" altLang="ko-KR" sz="12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Web / Mobile</a:t>
              </a:r>
              <a:br>
                <a:rPr lang="en-US" altLang="ko-KR" sz="12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</a:br>
              <a:r>
                <a:rPr lang="en-US" altLang="ko-KR" sz="12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Solution</a:t>
              </a: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45B1575F-E5CA-E127-141D-FC912E9742A4}"/>
                </a:ext>
              </a:extLst>
            </p:cNvPr>
            <p:cNvSpPr/>
            <p:nvPr/>
          </p:nvSpPr>
          <p:spPr>
            <a:xfrm>
              <a:off x="5000291" y="5613884"/>
              <a:ext cx="1023784" cy="96789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spc="-2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아마노</a:t>
              </a:r>
              <a:endParaRPr lang="ko-KR" altLang="en-US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아파트스토리</a:t>
              </a:r>
            </a:p>
          </p:txBody>
        </p:sp>
        <p:sp>
          <p:nvSpPr>
            <p:cNvPr id="135" name="자유형: 도형 134">
              <a:extLst>
                <a:ext uri="{FF2B5EF4-FFF2-40B4-BE49-F238E27FC236}">
                  <a16:creationId xmlns:a16="http://schemas.microsoft.com/office/drawing/2014/main" id="{5AEFD5A2-731A-FD25-2B8C-9C47942341F0}"/>
                </a:ext>
              </a:extLst>
            </p:cNvPr>
            <p:cNvSpPr/>
            <p:nvPr/>
          </p:nvSpPr>
          <p:spPr>
            <a:xfrm>
              <a:off x="4259020" y="4750325"/>
              <a:ext cx="318493" cy="283027"/>
            </a:xfrm>
            <a:custGeom>
              <a:avLst/>
              <a:gdLst>
                <a:gd name="connsiteX0" fmla="*/ 359164 w 381355"/>
                <a:gd name="connsiteY0" fmla="*/ 104746 h 343726"/>
                <a:gd name="connsiteX1" fmla="*/ 190738 w 381355"/>
                <a:gd name="connsiteY1" fmla="*/ 36182 h 343726"/>
                <a:gd name="connsiteX2" fmla="*/ 22312 w 381355"/>
                <a:gd name="connsiteY2" fmla="*/ 104746 h 343726"/>
                <a:gd name="connsiteX3" fmla="*/ 0 w 381355"/>
                <a:gd name="connsiteY3" fmla="*/ 76042 h 343726"/>
                <a:gd name="connsiteX4" fmla="*/ 190678 w 381355"/>
                <a:gd name="connsiteY4" fmla="*/ 0 h 343726"/>
                <a:gd name="connsiteX5" fmla="*/ 381356 w 381355"/>
                <a:gd name="connsiteY5" fmla="*/ 76042 h 343726"/>
                <a:gd name="connsiteX6" fmla="*/ 359164 w 381355"/>
                <a:gd name="connsiteY6" fmla="*/ 104746 h 343726"/>
                <a:gd name="connsiteX7" fmla="*/ 190738 w 381355"/>
                <a:gd name="connsiteY7" fmla="*/ 90454 h 343726"/>
                <a:gd name="connsiteX8" fmla="*/ 325576 w 381355"/>
                <a:gd name="connsiteY8" fmla="*/ 147983 h 343726"/>
                <a:gd name="connsiteX9" fmla="*/ 303022 w 381355"/>
                <a:gd name="connsiteY9" fmla="*/ 177049 h 343726"/>
                <a:gd name="connsiteX10" fmla="*/ 190738 w 381355"/>
                <a:gd name="connsiteY10" fmla="*/ 126636 h 343726"/>
                <a:gd name="connsiteX11" fmla="*/ 78454 w 381355"/>
                <a:gd name="connsiteY11" fmla="*/ 177049 h 343726"/>
                <a:gd name="connsiteX12" fmla="*/ 55901 w 381355"/>
                <a:gd name="connsiteY12" fmla="*/ 147983 h 343726"/>
                <a:gd name="connsiteX13" fmla="*/ 190738 w 381355"/>
                <a:gd name="connsiteY13" fmla="*/ 90454 h 343726"/>
                <a:gd name="connsiteX14" fmla="*/ 190738 w 381355"/>
                <a:gd name="connsiteY14" fmla="*/ 180909 h 343726"/>
                <a:gd name="connsiteX15" fmla="*/ 268951 w 381355"/>
                <a:gd name="connsiteY15" fmla="*/ 221010 h 343726"/>
                <a:gd name="connsiteX16" fmla="*/ 249051 w 381355"/>
                <a:gd name="connsiteY16" fmla="*/ 246699 h 343726"/>
                <a:gd name="connsiteX17" fmla="*/ 190738 w 381355"/>
                <a:gd name="connsiteY17" fmla="*/ 217091 h 343726"/>
                <a:gd name="connsiteX18" fmla="*/ 132425 w 381355"/>
                <a:gd name="connsiteY18" fmla="*/ 246699 h 343726"/>
                <a:gd name="connsiteX19" fmla="*/ 112525 w 381355"/>
                <a:gd name="connsiteY19" fmla="*/ 221010 h 343726"/>
                <a:gd name="connsiteX20" fmla="*/ 190738 w 381355"/>
                <a:gd name="connsiteY20" fmla="*/ 180909 h 343726"/>
                <a:gd name="connsiteX21" fmla="*/ 190738 w 381355"/>
                <a:gd name="connsiteY21" fmla="*/ 271363 h 343726"/>
                <a:gd name="connsiteX22" fmla="*/ 226920 w 381355"/>
                <a:gd name="connsiteY22" fmla="*/ 307545 h 343726"/>
                <a:gd name="connsiteX23" fmla="*/ 190738 w 381355"/>
                <a:gd name="connsiteY23" fmla="*/ 343727 h 343726"/>
                <a:gd name="connsiteX24" fmla="*/ 154556 w 381355"/>
                <a:gd name="connsiteY24" fmla="*/ 307545 h 343726"/>
                <a:gd name="connsiteX25" fmla="*/ 190738 w 381355"/>
                <a:gd name="connsiteY25" fmla="*/ 271363 h 343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81355" h="343726">
                  <a:moveTo>
                    <a:pt x="359164" y="104746"/>
                  </a:moveTo>
                  <a:cubicBezTo>
                    <a:pt x="315686" y="62353"/>
                    <a:pt x="256288" y="36182"/>
                    <a:pt x="190738" y="36182"/>
                  </a:cubicBezTo>
                  <a:cubicBezTo>
                    <a:pt x="125189" y="36182"/>
                    <a:pt x="65790" y="62353"/>
                    <a:pt x="22312" y="104746"/>
                  </a:cubicBezTo>
                  <a:lnTo>
                    <a:pt x="0" y="76042"/>
                  </a:lnTo>
                  <a:cubicBezTo>
                    <a:pt x="49690" y="28945"/>
                    <a:pt x="116807" y="0"/>
                    <a:pt x="190678" y="0"/>
                  </a:cubicBezTo>
                  <a:cubicBezTo>
                    <a:pt x="264549" y="0"/>
                    <a:pt x="331666" y="28945"/>
                    <a:pt x="381356" y="76042"/>
                  </a:cubicBezTo>
                  <a:lnTo>
                    <a:pt x="359164" y="104746"/>
                  </a:lnTo>
                  <a:close/>
                  <a:moveTo>
                    <a:pt x="190738" y="90454"/>
                  </a:moveTo>
                  <a:cubicBezTo>
                    <a:pt x="243744" y="90454"/>
                    <a:pt x="291565" y="112586"/>
                    <a:pt x="325576" y="147983"/>
                  </a:cubicBezTo>
                  <a:lnTo>
                    <a:pt x="303022" y="177049"/>
                  </a:lnTo>
                  <a:cubicBezTo>
                    <a:pt x="275403" y="146174"/>
                    <a:pt x="235422" y="126636"/>
                    <a:pt x="190738" y="126636"/>
                  </a:cubicBezTo>
                  <a:cubicBezTo>
                    <a:pt x="146054" y="126636"/>
                    <a:pt x="106012" y="146174"/>
                    <a:pt x="78454" y="177049"/>
                  </a:cubicBezTo>
                  <a:lnTo>
                    <a:pt x="55901" y="147983"/>
                  </a:lnTo>
                  <a:cubicBezTo>
                    <a:pt x="89911" y="112586"/>
                    <a:pt x="137732" y="90454"/>
                    <a:pt x="190738" y="90454"/>
                  </a:cubicBezTo>
                  <a:close/>
                  <a:moveTo>
                    <a:pt x="190738" y="180909"/>
                  </a:moveTo>
                  <a:cubicBezTo>
                    <a:pt x="222940" y="180909"/>
                    <a:pt x="251403" y="196769"/>
                    <a:pt x="268951" y="221010"/>
                  </a:cubicBezTo>
                  <a:lnTo>
                    <a:pt x="249051" y="246699"/>
                  </a:lnTo>
                  <a:cubicBezTo>
                    <a:pt x="235905" y="228789"/>
                    <a:pt x="214739" y="217091"/>
                    <a:pt x="190738" y="217091"/>
                  </a:cubicBezTo>
                  <a:cubicBezTo>
                    <a:pt x="166738" y="217091"/>
                    <a:pt x="145632" y="228789"/>
                    <a:pt x="132425" y="246699"/>
                  </a:cubicBezTo>
                  <a:lnTo>
                    <a:pt x="112525" y="221010"/>
                  </a:lnTo>
                  <a:cubicBezTo>
                    <a:pt x="130073" y="196769"/>
                    <a:pt x="158536" y="180909"/>
                    <a:pt x="190738" y="180909"/>
                  </a:cubicBezTo>
                  <a:close/>
                  <a:moveTo>
                    <a:pt x="190738" y="271363"/>
                  </a:moveTo>
                  <a:cubicBezTo>
                    <a:pt x="210698" y="271363"/>
                    <a:pt x="226920" y="287585"/>
                    <a:pt x="226920" y="307545"/>
                  </a:cubicBezTo>
                  <a:cubicBezTo>
                    <a:pt x="226920" y="327505"/>
                    <a:pt x="210698" y="343727"/>
                    <a:pt x="190738" y="343727"/>
                  </a:cubicBezTo>
                  <a:cubicBezTo>
                    <a:pt x="170778" y="343727"/>
                    <a:pt x="154556" y="327505"/>
                    <a:pt x="154556" y="307545"/>
                  </a:cubicBezTo>
                  <a:cubicBezTo>
                    <a:pt x="154556" y="287585"/>
                    <a:pt x="170778" y="271363"/>
                    <a:pt x="190738" y="271363"/>
                  </a:cubicBezTo>
                  <a:close/>
                </a:path>
              </a:pathLst>
            </a:custGeom>
            <a:solidFill>
              <a:srgbClr val="0BDDFF">
                <a:alpha val="65000"/>
              </a:srgbClr>
            </a:solidFill>
            <a:ln w="6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pic>
          <p:nvPicPr>
            <p:cNvPr id="138" name="그래픽 137">
              <a:extLst>
                <a:ext uri="{FF2B5EF4-FFF2-40B4-BE49-F238E27FC236}">
                  <a16:creationId xmlns:a16="http://schemas.microsoft.com/office/drawing/2014/main" id="{800C7A5E-9E1D-1A19-9D14-C352FEC2A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98740" y="4717282"/>
              <a:ext cx="379297" cy="379297"/>
            </a:xfrm>
            <a:prstGeom prst="rect">
              <a:avLst/>
            </a:prstGeom>
          </p:spPr>
        </p:pic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30B131E9-DB55-4967-D785-5EDB488F97C1}"/>
                </a:ext>
              </a:extLst>
            </p:cNvPr>
            <p:cNvSpPr/>
            <p:nvPr/>
          </p:nvSpPr>
          <p:spPr>
            <a:xfrm>
              <a:off x="6086851" y="4579101"/>
              <a:ext cx="1023784" cy="96789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en-US" altLang="ko-KR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CCTV</a:t>
              </a: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보안</a:t>
              </a: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6CD55CFB-0666-C43E-AD4F-F8EDCA166E3E}"/>
                </a:ext>
              </a:extLst>
            </p:cNvPr>
            <p:cNvSpPr/>
            <p:nvPr/>
          </p:nvSpPr>
          <p:spPr>
            <a:xfrm>
              <a:off x="7173411" y="4579101"/>
              <a:ext cx="1023784" cy="96789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로봇 주차</a:t>
              </a:r>
            </a:p>
          </p:txBody>
        </p:sp>
        <p:pic>
          <p:nvPicPr>
            <p:cNvPr id="139" name="그래픽 138">
              <a:extLst>
                <a:ext uri="{FF2B5EF4-FFF2-40B4-BE49-F238E27FC236}">
                  <a16:creationId xmlns:a16="http://schemas.microsoft.com/office/drawing/2014/main" id="{3A49B50E-AFAB-DF77-450B-975DDA389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431017" y="4739205"/>
              <a:ext cx="335453" cy="335453"/>
            </a:xfrm>
            <a:prstGeom prst="rect">
              <a:avLst/>
            </a:prstGeom>
          </p:spPr>
        </p:pic>
        <p:pic>
          <p:nvPicPr>
            <p:cNvPr id="140" name="그래픽 139">
              <a:extLst>
                <a:ext uri="{FF2B5EF4-FFF2-40B4-BE49-F238E27FC236}">
                  <a16:creationId xmlns:a16="http://schemas.microsoft.com/office/drawing/2014/main" id="{1FA09F7F-5153-833F-9507-44D4A9B86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2101870" y="4745392"/>
              <a:ext cx="323078" cy="323078"/>
            </a:xfrm>
            <a:prstGeom prst="rect">
              <a:avLst/>
            </a:prstGeom>
          </p:spPr>
        </p:pic>
        <p:pic>
          <p:nvPicPr>
            <p:cNvPr id="141" name="그래픽 140">
              <a:extLst>
                <a:ext uri="{FF2B5EF4-FFF2-40B4-BE49-F238E27FC236}">
                  <a16:creationId xmlns:a16="http://schemas.microsoft.com/office/drawing/2014/main" id="{D2E47E1F-8503-B275-EBF3-7B7EB7257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5360421" y="4764977"/>
              <a:ext cx="283908" cy="283908"/>
            </a:xfrm>
            <a:prstGeom prst="rect">
              <a:avLst/>
            </a:prstGeom>
          </p:spPr>
        </p:pic>
        <p:sp>
          <p:nvSpPr>
            <p:cNvPr id="147" name="직사각형 146">
              <a:extLst>
                <a:ext uri="{FF2B5EF4-FFF2-40B4-BE49-F238E27FC236}">
                  <a16:creationId xmlns:a16="http://schemas.microsoft.com/office/drawing/2014/main" id="{4A1EC3BA-D3FC-97B1-E65D-C32DA9126AD9}"/>
                </a:ext>
              </a:extLst>
            </p:cNvPr>
            <p:cNvSpPr/>
            <p:nvPr/>
          </p:nvSpPr>
          <p:spPr>
            <a:xfrm>
              <a:off x="2827171" y="4579101"/>
              <a:ext cx="1023784" cy="96789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스마트</a:t>
              </a:r>
            </a:p>
            <a:p>
              <a:pPr algn="ctr"/>
              <a:r>
                <a:rPr lang="ko-KR" altLang="en-US" sz="1200" spc="-2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레이스웨이</a:t>
              </a:r>
              <a:endParaRPr lang="ko-KR" altLang="en-US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pic>
          <p:nvPicPr>
            <p:cNvPr id="148" name="그래픽 147">
              <a:extLst>
                <a:ext uri="{FF2B5EF4-FFF2-40B4-BE49-F238E27FC236}">
                  <a16:creationId xmlns:a16="http://schemas.microsoft.com/office/drawing/2014/main" id="{7E377B88-DC9F-5C3D-549B-DC2D1AFED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3249915" y="4774297"/>
              <a:ext cx="272812" cy="252843"/>
            </a:xfrm>
            <a:prstGeom prst="rect">
              <a:avLst/>
            </a:prstGeom>
          </p:spPr>
        </p:pic>
        <p:pic>
          <p:nvPicPr>
            <p:cNvPr id="149" name="그래픽 148">
              <a:extLst>
                <a:ext uri="{FF2B5EF4-FFF2-40B4-BE49-F238E27FC236}">
                  <a16:creationId xmlns:a16="http://schemas.microsoft.com/office/drawing/2014/main" id="{B6ACA7A0-9DC0-D44A-FA7E-3DDC8241E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2100082" y="5705922"/>
              <a:ext cx="350722" cy="350722"/>
            </a:xfrm>
            <a:prstGeom prst="rect">
              <a:avLst/>
            </a:prstGeom>
          </p:spPr>
        </p:pic>
        <p:pic>
          <p:nvPicPr>
            <p:cNvPr id="150" name="그래픽 149">
              <a:extLst>
                <a:ext uri="{FF2B5EF4-FFF2-40B4-BE49-F238E27FC236}">
                  <a16:creationId xmlns:a16="http://schemas.microsoft.com/office/drawing/2014/main" id="{8C77CC40-3C67-D93B-4CE5-1C65BD6DA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956385" y="5696303"/>
              <a:ext cx="388091" cy="388091"/>
            </a:xfrm>
            <a:prstGeom prst="rect">
              <a:avLst/>
            </a:prstGeom>
          </p:spPr>
        </p:pic>
        <p:pic>
          <p:nvPicPr>
            <p:cNvPr id="151" name="그래픽 150">
              <a:extLst>
                <a:ext uri="{FF2B5EF4-FFF2-40B4-BE49-F238E27FC236}">
                  <a16:creationId xmlns:a16="http://schemas.microsoft.com/office/drawing/2014/main" id="{58D766EB-2D56-703D-AFD4-402D5A65E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4253164" y="5742953"/>
              <a:ext cx="356684" cy="356684"/>
            </a:xfrm>
            <a:prstGeom prst="rect">
              <a:avLst/>
            </a:prstGeom>
          </p:spPr>
        </p:pic>
        <p:pic>
          <p:nvPicPr>
            <p:cNvPr id="153" name="그림 152">
              <a:extLst>
                <a:ext uri="{FF2B5EF4-FFF2-40B4-BE49-F238E27FC236}">
                  <a16:creationId xmlns:a16="http://schemas.microsoft.com/office/drawing/2014/main" id="{B01BA3AE-7B7A-B56F-E806-BFB17B146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8949" y="5754746"/>
              <a:ext cx="364887" cy="364887"/>
            </a:xfrm>
            <a:prstGeom prst="rect">
              <a:avLst/>
            </a:prstGeom>
          </p:spPr>
        </p:pic>
        <p:pic>
          <p:nvPicPr>
            <p:cNvPr id="154" name="그래픽 153">
              <a:extLst>
                <a:ext uri="{FF2B5EF4-FFF2-40B4-BE49-F238E27FC236}">
                  <a16:creationId xmlns:a16="http://schemas.microsoft.com/office/drawing/2014/main" id="{4FE9983B-9B8D-D6D1-8F1E-91630D095C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3071678" y="5919974"/>
              <a:ext cx="634140" cy="168242"/>
            </a:xfrm>
            <a:prstGeom prst="rect">
              <a:avLst/>
            </a:prstGeom>
          </p:spPr>
        </p:pic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7C65AD7-4372-BFDB-A01B-C0521344F4E7}"/>
                </a:ext>
              </a:extLst>
            </p:cNvPr>
            <p:cNvSpPr/>
            <p:nvPr/>
          </p:nvSpPr>
          <p:spPr>
            <a:xfrm>
              <a:off x="6086851" y="5612168"/>
              <a:ext cx="1023784" cy="96789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전기차충전</a:t>
              </a:r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1AE83B7-DF6A-6FD7-C0B4-9A7B7F2CB760}"/>
                </a:ext>
              </a:extLst>
            </p:cNvPr>
            <p:cNvSpPr/>
            <p:nvPr/>
          </p:nvSpPr>
          <p:spPr>
            <a:xfrm>
              <a:off x="7173411" y="5612168"/>
              <a:ext cx="1023784" cy="96789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로봇 커피 머신</a:t>
              </a:r>
            </a:p>
          </p:txBody>
        </p:sp>
        <p:sp>
          <p:nvSpPr>
            <p:cNvPr id="22" name="자유형: 도형 21">
              <a:extLst>
                <a:ext uri="{FF2B5EF4-FFF2-40B4-BE49-F238E27FC236}">
                  <a16:creationId xmlns:a16="http://schemas.microsoft.com/office/drawing/2014/main" id="{4DAC9D22-4A9D-A6D7-2574-4DEDC3011CD1}"/>
                </a:ext>
              </a:extLst>
            </p:cNvPr>
            <p:cNvSpPr/>
            <p:nvPr/>
          </p:nvSpPr>
          <p:spPr>
            <a:xfrm>
              <a:off x="6444587" y="5864454"/>
              <a:ext cx="322321" cy="151087"/>
            </a:xfrm>
            <a:custGeom>
              <a:avLst/>
              <a:gdLst>
                <a:gd name="connsiteX0" fmla="*/ 367848 w 385938"/>
                <a:gd name="connsiteY0" fmla="*/ 126636 h 180908"/>
                <a:gd name="connsiteX1" fmla="*/ 367848 w 385938"/>
                <a:gd name="connsiteY1" fmla="*/ 162818 h 180908"/>
                <a:gd name="connsiteX2" fmla="*/ 349757 w 385938"/>
                <a:gd name="connsiteY2" fmla="*/ 180909 h 180908"/>
                <a:gd name="connsiteX3" fmla="*/ 18091 w 385938"/>
                <a:gd name="connsiteY3" fmla="*/ 180909 h 180908"/>
                <a:gd name="connsiteX4" fmla="*/ 0 w 385938"/>
                <a:gd name="connsiteY4" fmla="*/ 162818 h 180908"/>
                <a:gd name="connsiteX5" fmla="*/ 0 w 385938"/>
                <a:gd name="connsiteY5" fmla="*/ 18091 h 180908"/>
                <a:gd name="connsiteX6" fmla="*/ 18091 w 385938"/>
                <a:gd name="connsiteY6" fmla="*/ 0 h 180908"/>
                <a:gd name="connsiteX7" fmla="*/ 349757 w 385938"/>
                <a:gd name="connsiteY7" fmla="*/ 0 h 180908"/>
                <a:gd name="connsiteX8" fmla="*/ 367848 w 385938"/>
                <a:gd name="connsiteY8" fmla="*/ 18091 h 180908"/>
                <a:gd name="connsiteX9" fmla="*/ 367848 w 385938"/>
                <a:gd name="connsiteY9" fmla="*/ 54273 h 180908"/>
                <a:gd name="connsiteX10" fmla="*/ 385939 w 385938"/>
                <a:gd name="connsiteY10" fmla="*/ 72364 h 180908"/>
                <a:gd name="connsiteX11" fmla="*/ 385939 w 385938"/>
                <a:gd name="connsiteY11" fmla="*/ 108545 h 180908"/>
                <a:gd name="connsiteX12" fmla="*/ 367848 w 385938"/>
                <a:gd name="connsiteY12" fmla="*/ 126636 h 180908"/>
                <a:gd name="connsiteX13" fmla="*/ 331666 w 385938"/>
                <a:gd name="connsiteY13" fmla="*/ 108545 h 180908"/>
                <a:gd name="connsiteX14" fmla="*/ 331666 w 385938"/>
                <a:gd name="connsiteY14" fmla="*/ 72364 h 180908"/>
                <a:gd name="connsiteX15" fmla="*/ 331666 w 385938"/>
                <a:gd name="connsiteY15" fmla="*/ 36182 h 180908"/>
                <a:gd name="connsiteX16" fmla="*/ 36182 w 385938"/>
                <a:gd name="connsiteY16" fmla="*/ 36182 h 180908"/>
                <a:gd name="connsiteX17" fmla="*/ 36182 w 385938"/>
                <a:gd name="connsiteY17" fmla="*/ 144727 h 180908"/>
                <a:gd name="connsiteX18" fmla="*/ 331666 w 385938"/>
                <a:gd name="connsiteY18" fmla="*/ 144727 h 180908"/>
                <a:gd name="connsiteX19" fmla="*/ 331666 w 385938"/>
                <a:gd name="connsiteY19" fmla="*/ 108545 h 180908"/>
                <a:gd name="connsiteX20" fmla="*/ 223121 w 385938"/>
                <a:gd name="connsiteY20" fmla="*/ 126636 h 180908"/>
                <a:gd name="connsiteX21" fmla="*/ 223121 w 385938"/>
                <a:gd name="connsiteY21" fmla="*/ 126636 h 180908"/>
                <a:gd name="connsiteX22" fmla="*/ 54273 w 385938"/>
                <a:gd name="connsiteY22" fmla="*/ 126636 h 180908"/>
                <a:gd name="connsiteX23" fmla="*/ 54273 w 385938"/>
                <a:gd name="connsiteY23" fmla="*/ 54273 h 180908"/>
                <a:gd name="connsiteX24" fmla="*/ 223121 w 385938"/>
                <a:gd name="connsiteY24" fmla="*/ 54273 h 180908"/>
                <a:gd name="connsiteX25" fmla="*/ 223121 w 385938"/>
                <a:gd name="connsiteY25" fmla="*/ 126636 h 18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85938" h="180908">
                  <a:moveTo>
                    <a:pt x="367848" y="126636"/>
                  </a:moveTo>
                  <a:lnTo>
                    <a:pt x="367848" y="162818"/>
                  </a:lnTo>
                  <a:cubicBezTo>
                    <a:pt x="367848" y="172828"/>
                    <a:pt x="359767" y="180909"/>
                    <a:pt x="349757" y="180909"/>
                  </a:cubicBezTo>
                  <a:lnTo>
                    <a:pt x="18091" y="180909"/>
                  </a:lnTo>
                  <a:cubicBezTo>
                    <a:pt x="8080" y="180909"/>
                    <a:pt x="0" y="172828"/>
                    <a:pt x="0" y="162818"/>
                  </a:cubicBezTo>
                  <a:lnTo>
                    <a:pt x="0" y="18091"/>
                  </a:lnTo>
                  <a:cubicBezTo>
                    <a:pt x="0" y="8081"/>
                    <a:pt x="8080" y="0"/>
                    <a:pt x="18091" y="0"/>
                  </a:cubicBezTo>
                  <a:lnTo>
                    <a:pt x="349757" y="0"/>
                  </a:lnTo>
                  <a:cubicBezTo>
                    <a:pt x="359767" y="0"/>
                    <a:pt x="367848" y="8081"/>
                    <a:pt x="367848" y="18091"/>
                  </a:cubicBezTo>
                  <a:lnTo>
                    <a:pt x="367848" y="54273"/>
                  </a:lnTo>
                  <a:cubicBezTo>
                    <a:pt x="377858" y="54273"/>
                    <a:pt x="385939" y="62353"/>
                    <a:pt x="385939" y="72364"/>
                  </a:cubicBezTo>
                  <a:lnTo>
                    <a:pt x="385939" y="108545"/>
                  </a:lnTo>
                  <a:cubicBezTo>
                    <a:pt x="385939" y="118556"/>
                    <a:pt x="377858" y="126636"/>
                    <a:pt x="367848" y="126636"/>
                  </a:cubicBezTo>
                  <a:close/>
                  <a:moveTo>
                    <a:pt x="331666" y="108545"/>
                  </a:moveTo>
                  <a:lnTo>
                    <a:pt x="331666" y="72364"/>
                  </a:lnTo>
                  <a:lnTo>
                    <a:pt x="331666" y="36182"/>
                  </a:lnTo>
                  <a:lnTo>
                    <a:pt x="36182" y="36182"/>
                  </a:lnTo>
                  <a:lnTo>
                    <a:pt x="36182" y="144727"/>
                  </a:lnTo>
                  <a:lnTo>
                    <a:pt x="331666" y="144727"/>
                  </a:lnTo>
                  <a:lnTo>
                    <a:pt x="331666" y="108545"/>
                  </a:lnTo>
                  <a:close/>
                  <a:moveTo>
                    <a:pt x="223121" y="126636"/>
                  </a:moveTo>
                  <a:lnTo>
                    <a:pt x="223121" y="126636"/>
                  </a:lnTo>
                  <a:lnTo>
                    <a:pt x="54273" y="126636"/>
                  </a:lnTo>
                  <a:lnTo>
                    <a:pt x="54273" y="54273"/>
                  </a:lnTo>
                  <a:lnTo>
                    <a:pt x="223121" y="54273"/>
                  </a:lnTo>
                  <a:lnTo>
                    <a:pt x="223121" y="126636"/>
                  </a:lnTo>
                  <a:close/>
                </a:path>
              </a:pathLst>
            </a:custGeom>
            <a:solidFill>
              <a:srgbClr val="0BDDFF">
                <a:alpha val="65000"/>
              </a:srgbClr>
            </a:solidFill>
            <a:ln w="6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9954092-A9C4-8B0C-1BBA-D51EBFC8C247}"/>
                </a:ext>
              </a:extLst>
            </p:cNvPr>
            <p:cNvSpPr/>
            <p:nvPr/>
          </p:nvSpPr>
          <p:spPr>
            <a:xfrm>
              <a:off x="8259968" y="4579101"/>
              <a:ext cx="1023784" cy="96789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로봇 청소기</a:t>
              </a:r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CE4C408-876A-FFF5-E630-A0DF70A252E1}"/>
                </a:ext>
              </a:extLst>
            </p:cNvPr>
            <p:cNvSpPr/>
            <p:nvPr/>
          </p:nvSpPr>
          <p:spPr>
            <a:xfrm>
              <a:off x="8259968" y="5612168"/>
              <a:ext cx="1023784" cy="96789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실시간 </a:t>
              </a:r>
              <a:r>
                <a:rPr lang="en-US" altLang="ko-KR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A/S </a:t>
              </a:r>
              <a:r>
                <a:rPr lang="ko-KR" altLang="en-US" sz="12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접수</a:t>
              </a:r>
            </a:p>
            <a:p>
              <a:pPr algn="ctr"/>
              <a:endParaRPr lang="en-US" altLang="ko-KR" sz="12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</p:grpSp>
      <p:cxnSp>
        <p:nvCxnSpPr>
          <p:cNvPr id="54" name="直接连接符 202">
            <a:extLst>
              <a:ext uri="{FF2B5EF4-FFF2-40B4-BE49-F238E27FC236}">
                <a16:creationId xmlns:a16="http://schemas.microsoft.com/office/drawing/2014/main" id="{6B113D59-34A3-274C-23CD-4E300A67FDBD}"/>
              </a:ext>
            </a:extLst>
          </p:cNvPr>
          <p:cNvCxnSpPr>
            <a:cxnSpLocks/>
          </p:cNvCxnSpPr>
          <p:nvPr/>
        </p:nvCxnSpPr>
        <p:spPr>
          <a:xfrm>
            <a:off x="7702571" y="2849705"/>
            <a:ext cx="0" cy="1502061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그래픽 76">
            <a:extLst>
              <a:ext uri="{FF2B5EF4-FFF2-40B4-BE49-F238E27FC236}">
                <a16:creationId xmlns:a16="http://schemas.microsoft.com/office/drawing/2014/main" id="{E910173C-18E2-4BAA-B148-B9389AC8892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690226" y="1865754"/>
            <a:ext cx="698891" cy="764755"/>
          </a:xfrm>
          <a:prstGeom prst="rect">
            <a:avLst/>
          </a:prstGeom>
        </p:spPr>
      </p:pic>
      <p:pic>
        <p:nvPicPr>
          <p:cNvPr id="80" name="그래픽 79">
            <a:extLst>
              <a:ext uri="{FF2B5EF4-FFF2-40B4-BE49-F238E27FC236}">
                <a16:creationId xmlns:a16="http://schemas.microsoft.com/office/drawing/2014/main" id="{A86B628B-7565-8FDA-27DC-918FA5EB70C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8596323" y="5695251"/>
            <a:ext cx="442513" cy="442513"/>
          </a:xfrm>
          <a:prstGeom prst="rect">
            <a:avLst/>
          </a:prstGeom>
        </p:spPr>
      </p:pic>
      <p:pic>
        <p:nvPicPr>
          <p:cNvPr id="82" name="그래픽 81">
            <a:extLst>
              <a:ext uri="{FF2B5EF4-FFF2-40B4-BE49-F238E27FC236}">
                <a16:creationId xmlns:a16="http://schemas.microsoft.com/office/drawing/2014/main" id="{9DECA446-8295-10DD-A4B9-D9410B279FA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7539043" y="5695251"/>
            <a:ext cx="448972" cy="448972"/>
          </a:xfrm>
          <a:prstGeom prst="rect">
            <a:avLst/>
          </a:prstGeom>
        </p:spPr>
      </p:pic>
      <p:pic>
        <p:nvPicPr>
          <p:cNvPr id="84" name="그래픽 83">
            <a:extLst>
              <a:ext uri="{FF2B5EF4-FFF2-40B4-BE49-F238E27FC236}">
                <a16:creationId xmlns:a16="http://schemas.microsoft.com/office/drawing/2014/main" id="{270FB045-27E0-1C13-080A-2EB979EC0ED0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8261965" y="2737004"/>
            <a:ext cx="532785" cy="532785"/>
          </a:xfrm>
          <a:prstGeom prst="rect">
            <a:avLst/>
          </a:prstGeom>
        </p:spPr>
      </p:pic>
      <p:pic>
        <p:nvPicPr>
          <p:cNvPr id="88" name="그래픽 87">
            <a:extLst>
              <a:ext uri="{FF2B5EF4-FFF2-40B4-BE49-F238E27FC236}">
                <a16:creationId xmlns:a16="http://schemas.microsoft.com/office/drawing/2014/main" id="{F9BF4E7E-2C2C-10E5-E18F-8E5E9356FF7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8599339" y="4694980"/>
            <a:ext cx="427198" cy="427198"/>
          </a:xfrm>
          <a:prstGeom prst="rect">
            <a:avLst/>
          </a:prstGeom>
        </p:spPr>
      </p:pic>
      <p:pic>
        <p:nvPicPr>
          <p:cNvPr id="11" name="그래픽 10">
            <a:extLst>
              <a:ext uri="{FF2B5EF4-FFF2-40B4-BE49-F238E27FC236}">
                <a16:creationId xmlns:a16="http://schemas.microsoft.com/office/drawing/2014/main" id="{49A5B7AE-6C5E-B761-945E-18A6B2CE34C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7444364" y="45667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294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그림 73">
            <a:extLst>
              <a:ext uri="{FF2B5EF4-FFF2-40B4-BE49-F238E27FC236}">
                <a16:creationId xmlns:a16="http://schemas.microsoft.com/office/drawing/2014/main" id="{53CEB8FA-2E23-3AFB-C90A-88658A53F6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4" r="14407" b="2179"/>
          <a:stretch/>
        </p:blipFill>
        <p:spPr>
          <a:xfrm>
            <a:off x="1" y="0"/>
            <a:ext cx="9906000" cy="6857999"/>
          </a:xfrm>
          <a:prstGeom prst="rect">
            <a:avLst/>
          </a:prstGeom>
        </p:spPr>
      </p:pic>
      <p:sp>
        <p:nvSpPr>
          <p:cNvPr id="75" name="직사각형 74">
            <a:extLst>
              <a:ext uri="{FF2B5EF4-FFF2-40B4-BE49-F238E27FC236}">
                <a16:creationId xmlns:a16="http://schemas.microsoft.com/office/drawing/2014/main" id="{B67147ED-4240-D9CE-903D-AB02FEBE4E63}"/>
              </a:ext>
            </a:extLst>
          </p:cNvPr>
          <p:cNvSpPr/>
          <p:nvPr/>
        </p:nvSpPr>
        <p:spPr>
          <a:xfrm>
            <a:off x="0" y="0"/>
            <a:ext cx="9906000" cy="6857999"/>
          </a:xfrm>
          <a:prstGeom prst="rect">
            <a:avLst/>
          </a:prstGeom>
          <a:solidFill>
            <a:srgbClr val="000000">
              <a:alpha val="15000"/>
            </a:srgb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31705B-6E50-005A-7C6A-001A60031BD2}"/>
              </a:ext>
            </a:extLst>
          </p:cNvPr>
          <p:cNvSpPr txBox="1"/>
          <p:nvPr/>
        </p:nvSpPr>
        <p:spPr>
          <a:xfrm>
            <a:off x="695325" y="804534"/>
            <a:ext cx="47777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000" b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03</a:t>
            </a:r>
            <a:endParaRPr lang="ko-KR" altLang="en-US" sz="20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03E7AFDE-E276-58FC-237E-9698EBD1E393}"/>
              </a:ext>
            </a:extLst>
          </p:cNvPr>
          <p:cNvGrpSpPr/>
          <p:nvPr/>
        </p:nvGrpSpPr>
        <p:grpSpPr>
          <a:xfrm>
            <a:off x="687661" y="1074735"/>
            <a:ext cx="8267700" cy="783084"/>
            <a:chOff x="2194513" y="1912037"/>
            <a:chExt cx="8267700" cy="78308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6B6593F-F040-F0A1-E0F8-94D7CD02D034}"/>
                </a:ext>
              </a:extLst>
            </p:cNvPr>
            <p:cNvSpPr txBox="1"/>
            <p:nvPr/>
          </p:nvSpPr>
          <p:spPr>
            <a:xfrm>
              <a:off x="2194513" y="1912037"/>
              <a:ext cx="8267700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3000" b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연평균 성장률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7D63B66-02B2-208E-ABB5-11BE8AD0681A}"/>
                </a:ext>
              </a:extLst>
            </p:cNvPr>
            <p:cNvSpPr txBox="1"/>
            <p:nvPr/>
          </p:nvSpPr>
          <p:spPr>
            <a:xfrm>
              <a:off x="2194513" y="2445437"/>
              <a:ext cx="8267700" cy="2496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500" spc="-2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아마노코리아는</a:t>
              </a:r>
              <a:r>
                <a:rPr lang="ko-KR" altLang="en-US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 끊임없는 혁신과 열정으로 성장 중이며</a:t>
              </a:r>
              <a:r>
                <a:rPr lang="en-US" altLang="ko-KR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, </a:t>
              </a:r>
              <a:r>
                <a:rPr lang="ko-KR" altLang="en-US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더 높은 비전을 향해 나아가고 있습니다</a:t>
              </a:r>
              <a:r>
                <a:rPr lang="en-US" altLang="ko-KR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.</a:t>
              </a:r>
              <a:endParaRPr lang="ko-KR" altLang="en-US" sz="15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3EF51FF7-395C-7509-5E9B-065AD8A199C4}"/>
              </a:ext>
            </a:extLst>
          </p:cNvPr>
          <p:cNvGrpSpPr/>
          <p:nvPr/>
        </p:nvGrpSpPr>
        <p:grpSpPr>
          <a:xfrm>
            <a:off x="633000" y="345647"/>
            <a:ext cx="8651526" cy="246221"/>
            <a:chOff x="633000" y="345647"/>
            <a:chExt cx="8651526" cy="246221"/>
          </a:xfrm>
        </p:grpSpPr>
        <p:sp>
          <p:nvSpPr>
            <p:cNvPr id="49" name="Object 104">
              <a:extLst>
                <a:ext uri="{FF2B5EF4-FFF2-40B4-BE49-F238E27FC236}">
                  <a16:creationId xmlns:a16="http://schemas.microsoft.com/office/drawing/2014/main" id="{FA3C6844-CE4F-684D-1D8C-F4CDC8A351D5}"/>
                </a:ext>
              </a:extLst>
            </p:cNvPr>
            <p:cNvSpPr txBox="1"/>
            <p:nvPr/>
          </p:nvSpPr>
          <p:spPr>
            <a:xfrm>
              <a:off x="6309729" y="345647"/>
              <a:ext cx="1728381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+mn-ea"/>
                  <a:cs typeface="Open Sans SemiBold" pitchFamily="34" charset="0"/>
                </a:rPr>
                <a:t>Worldwide Parking NO.1</a:t>
              </a:r>
            </a:p>
          </p:txBody>
        </p:sp>
        <p:sp>
          <p:nvSpPr>
            <p:cNvPr id="50" name="Object 103">
              <a:extLst>
                <a:ext uri="{FF2B5EF4-FFF2-40B4-BE49-F238E27FC236}">
                  <a16:creationId xmlns:a16="http://schemas.microsoft.com/office/drawing/2014/main" id="{9E256491-06E9-961A-07D2-13C410ED834A}"/>
                </a:ext>
              </a:extLst>
            </p:cNvPr>
            <p:cNvSpPr txBox="1"/>
            <p:nvPr/>
          </p:nvSpPr>
          <p:spPr>
            <a:xfrm>
              <a:off x="644526" y="345647"/>
              <a:ext cx="2821045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+mn-ea"/>
                  <a:cs typeface="Open Sans SemiBold" pitchFamily="34" charset="0"/>
                </a:rPr>
                <a:t>Total Parking Management System </a:t>
              </a:r>
            </a:p>
          </p:txBody>
        </p:sp>
        <p:pic>
          <p:nvPicPr>
            <p:cNvPr id="51" name="그래픽 50">
              <a:extLst>
                <a:ext uri="{FF2B5EF4-FFF2-40B4-BE49-F238E27FC236}">
                  <a16:creationId xmlns:a16="http://schemas.microsoft.com/office/drawing/2014/main" id="{0C9104E4-E535-349E-1B2F-24B731572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85778" y="403370"/>
              <a:ext cx="780548" cy="126265"/>
            </a:xfrm>
            <a:prstGeom prst="rect">
              <a:avLst/>
            </a:prstGeom>
          </p:spPr>
        </p:pic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5A548802-CF64-E1CD-D77D-9E0B5853313E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580659"/>
              <a:ext cx="864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DE642793-8BD8-12C8-ADA1-7037958D1FFA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1E880C44-F5B7-3F1D-F714-1B83CF58ACB7}"/>
                </a:ext>
              </a:extLst>
            </p:cNvPr>
            <p:cNvCxnSpPr>
              <a:cxnSpLocks/>
            </p:cNvCxnSpPr>
            <p:nvPr/>
          </p:nvCxnSpPr>
          <p:spPr>
            <a:xfrm>
              <a:off x="6327285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B18407C8-BE2D-5A0E-24A3-1164B8A89C60}"/>
                </a:ext>
              </a:extLst>
            </p:cNvPr>
            <p:cNvGrpSpPr/>
            <p:nvPr/>
          </p:nvGrpSpPr>
          <p:grpSpPr>
            <a:xfrm>
              <a:off x="8825325" y="346659"/>
              <a:ext cx="447675" cy="234000"/>
              <a:chOff x="8624475" y="251409"/>
              <a:chExt cx="447675" cy="234000"/>
            </a:xfrm>
          </p:grpSpPr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613B0AAB-55AA-7286-5BC3-04FB1D319F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4475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직선 연결선 58">
                <a:extLst>
                  <a:ext uri="{FF2B5EF4-FFF2-40B4-BE49-F238E27FC236}">
                    <a16:creationId xmlns:a16="http://schemas.microsoft.com/office/drawing/2014/main" id="{074586B9-E839-F0FB-1166-F2D559BB67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2150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Rectangle 9">
              <a:extLst>
                <a:ext uri="{FF2B5EF4-FFF2-40B4-BE49-F238E27FC236}">
                  <a16:creationId xmlns:a16="http://schemas.microsoft.com/office/drawing/2014/main" id="{5DEC5FEE-63E8-75A5-44E8-AA34AA2F9B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3726" y="392524"/>
              <a:ext cx="46080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marL="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7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74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1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49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36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23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710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98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 kern="1200" baseline="0" noProof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  <a:cs typeface="+mn-cs"/>
                </a:rPr>
                <a:t>P.</a:t>
              </a:r>
              <a:fld id="{625A4F5B-2CBB-4175-9E0C-5C64BCE0D65F}" type="slidenum">
                <a:rPr lang="en-US" altLang="ko-KR" sz="1000" kern="1200" baseline="0" noProof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  <a:cs typeface="+mn-cs"/>
                </a:rPr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6</a:t>
              </a:fld>
              <a:endParaRPr lang="en-US" altLang="ko-KR" sz="1000" kern="120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8F5A2A33-7821-90CE-DF34-552092CD1DC9}"/>
                </a:ext>
              </a:extLst>
            </p:cNvPr>
            <p:cNvCxnSpPr>
              <a:cxnSpLocks/>
            </p:cNvCxnSpPr>
            <p:nvPr/>
          </p:nvCxnSpPr>
          <p:spPr>
            <a:xfrm>
              <a:off x="7907719" y="345647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F9536D63-C18B-0436-832D-26359611F3E0}"/>
              </a:ext>
            </a:extLst>
          </p:cNvPr>
          <p:cNvGrpSpPr/>
          <p:nvPr/>
        </p:nvGrpSpPr>
        <p:grpSpPr>
          <a:xfrm>
            <a:off x="494436" y="1381194"/>
            <a:ext cx="9049349" cy="5032855"/>
            <a:chOff x="427761" y="1143187"/>
            <a:chExt cx="9049349" cy="5032855"/>
          </a:xfrm>
        </p:grpSpPr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C123E8A5-3C9D-1A69-7665-DC043D6B3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85" y="2982826"/>
              <a:ext cx="7113250" cy="2831320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86B0ECE-D516-F041-802D-F82715429338}"/>
                </a:ext>
              </a:extLst>
            </p:cNvPr>
            <p:cNvSpPr txBox="1"/>
            <p:nvPr/>
          </p:nvSpPr>
          <p:spPr>
            <a:xfrm>
              <a:off x="515057" y="5353291"/>
              <a:ext cx="375340" cy="22321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ko-KR" altLang="en-US" sz="1500" b="1" spc="-50" dirty="0">
                  <a:solidFill>
                    <a:srgbClr val="0BDDFF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500" b="1" spc="-50" dirty="0">
                  <a:solidFill>
                    <a:srgbClr val="0BDDFF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30</a:t>
              </a:r>
              <a:r>
                <a:rPr lang="ko-KR" altLang="en-US" sz="1500" b="1" spc="-50" dirty="0">
                  <a:solidFill>
                    <a:srgbClr val="0BDDFF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억</a:t>
              </a:r>
              <a:endParaRPr lang="en-US" altLang="ko-KR" sz="1500" b="1" spc="-50" dirty="0">
                <a:solidFill>
                  <a:srgbClr val="0BDDFF"/>
                </a:solidFill>
                <a:latin typeface="Century Gothic" panose="020B0502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8C229BA-B82B-A639-035C-B7868385F50F}"/>
                </a:ext>
              </a:extLst>
            </p:cNvPr>
            <p:cNvSpPr txBox="1"/>
            <p:nvPr/>
          </p:nvSpPr>
          <p:spPr>
            <a:xfrm>
              <a:off x="5966799" y="3091414"/>
              <a:ext cx="549209" cy="22321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500" b="1" spc="-50" dirty="0">
                  <a:solidFill>
                    <a:srgbClr val="0BDDFF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1,324</a:t>
              </a:r>
              <a:r>
                <a:rPr lang="ko-KR" altLang="en-US" sz="1500" b="1" spc="-50" dirty="0">
                  <a:solidFill>
                    <a:srgbClr val="0BDDFF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억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338C27F-6CCB-5F17-FD47-EF168F8360C8}"/>
                </a:ext>
              </a:extLst>
            </p:cNvPr>
            <p:cNvSpPr txBox="1"/>
            <p:nvPr/>
          </p:nvSpPr>
          <p:spPr>
            <a:xfrm>
              <a:off x="3488843" y="4530464"/>
              <a:ext cx="603487" cy="22321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ko-KR" altLang="en-US" sz="1500" b="1" spc="-50" dirty="0">
                  <a:solidFill>
                    <a:srgbClr val="0BDDFF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500" b="1" spc="-50" dirty="0">
                  <a:solidFill>
                    <a:srgbClr val="0BDDFF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521</a:t>
              </a:r>
              <a:r>
                <a:rPr lang="ko-KR" altLang="en-US" sz="1500" b="1" spc="-50" dirty="0">
                  <a:solidFill>
                    <a:srgbClr val="0BDDFF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억</a:t>
              </a:r>
              <a:endParaRPr lang="en-US" altLang="ko-KR" sz="1500" b="1" spc="-50" dirty="0">
                <a:solidFill>
                  <a:srgbClr val="0BDDFF"/>
                </a:solidFill>
                <a:latin typeface="Century Gothic" panose="020B0502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B718149-91D9-50BD-E548-A2F1786CA7B0}"/>
                </a:ext>
              </a:extLst>
            </p:cNvPr>
            <p:cNvSpPr txBox="1"/>
            <p:nvPr/>
          </p:nvSpPr>
          <p:spPr>
            <a:xfrm>
              <a:off x="5424692" y="3961051"/>
              <a:ext cx="420877" cy="22321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500" b="1" spc="-50" dirty="0">
                  <a:solidFill>
                    <a:srgbClr val="0BDDFF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853</a:t>
              </a:r>
              <a:r>
                <a:rPr lang="ko-KR" altLang="en-US" sz="1500" b="1" spc="-50" dirty="0">
                  <a:solidFill>
                    <a:srgbClr val="0BDDFF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억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DF0CA99-3474-8256-8795-9B24B4884D65}"/>
                </a:ext>
              </a:extLst>
            </p:cNvPr>
            <p:cNvSpPr txBox="1"/>
            <p:nvPr/>
          </p:nvSpPr>
          <p:spPr>
            <a:xfrm>
              <a:off x="2870289" y="4861641"/>
              <a:ext cx="603487" cy="22321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altLang="ko-KR" sz="1500" b="1" spc="-50" dirty="0">
                  <a:solidFill>
                    <a:srgbClr val="0BDDFF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344</a:t>
              </a:r>
              <a:r>
                <a:rPr lang="ko-KR" altLang="en-US" sz="1500" b="1" spc="-50" dirty="0">
                  <a:solidFill>
                    <a:srgbClr val="0BDDFF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억</a:t>
              </a:r>
              <a:endParaRPr lang="en-US" altLang="ko-KR" sz="1500" b="1" spc="-50" dirty="0">
                <a:solidFill>
                  <a:srgbClr val="0BDDFF"/>
                </a:solidFill>
                <a:latin typeface="Century Gothic" panose="020B0502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FAE0242-DF86-341C-8547-82ED693E41DB}"/>
                </a:ext>
              </a:extLst>
            </p:cNvPr>
            <p:cNvSpPr txBox="1"/>
            <p:nvPr/>
          </p:nvSpPr>
          <p:spPr>
            <a:xfrm>
              <a:off x="7946459" y="1788617"/>
              <a:ext cx="649217" cy="23083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500" b="1" spc="-50" dirty="0">
                  <a:solidFill>
                    <a:srgbClr val="0BDDFF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Segoe UI" panose="020B0502040204020203" pitchFamily="34" charset="0"/>
                </a:rPr>
                <a:t>1,965</a:t>
              </a:r>
              <a:r>
                <a:rPr lang="ko-KR" altLang="en-US" sz="1500" b="1" spc="-50" dirty="0">
                  <a:solidFill>
                    <a:srgbClr val="0BDDFF"/>
                  </a:solidFill>
                  <a:latin typeface="Yu Gothic" panose="020B0400000000000000" pitchFamily="34" charset="-128"/>
                  <a:cs typeface="Segoe UI" panose="020B0502040204020203" pitchFamily="34" charset="0"/>
                </a:rPr>
                <a:t>억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19D16E5-E549-DD33-BF3B-64E28B98B170}"/>
                </a:ext>
              </a:extLst>
            </p:cNvPr>
            <p:cNvSpPr txBox="1"/>
            <p:nvPr/>
          </p:nvSpPr>
          <p:spPr>
            <a:xfrm>
              <a:off x="8195978" y="5888964"/>
              <a:ext cx="49948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>
                  <a:solidFill>
                    <a:schemeClr val="bg1"/>
                  </a:solidFill>
                  <a:latin typeface="+mj-ea"/>
                  <a:ea typeface="+mj-ea"/>
                </a:rPr>
                <a:t>2023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21" name="그래픽 20">
              <a:extLst>
                <a:ext uri="{FF2B5EF4-FFF2-40B4-BE49-F238E27FC236}">
                  <a16:creationId xmlns:a16="http://schemas.microsoft.com/office/drawing/2014/main" id="{A58AE03F-3375-9521-EAB2-279BC389E3BF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91716" y="2158597"/>
              <a:ext cx="5428801" cy="2678904"/>
            </a:xfrm>
            <a:prstGeom prst="rect">
              <a:avLst/>
            </a:prstGeom>
          </p:spPr>
        </p:pic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070739E0-5B5D-6371-5DB3-3B4E3BBEE734}"/>
                </a:ext>
              </a:extLst>
            </p:cNvPr>
            <p:cNvSpPr/>
            <p:nvPr/>
          </p:nvSpPr>
          <p:spPr>
            <a:xfrm>
              <a:off x="2533588" y="2434028"/>
              <a:ext cx="1484527" cy="1484526"/>
            </a:xfrm>
            <a:prstGeom prst="ellipse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216000" rtlCol="0" anchor="ctr"/>
            <a:lstStyle/>
            <a:p>
              <a:pPr algn="ctr"/>
              <a:r>
                <a:rPr lang="en-US" altLang="ko-KR" sz="7500" b="1" i="1" spc="-1000" dirty="0">
                  <a:solidFill>
                    <a:srgbClr val="114DA5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21</a:t>
              </a:r>
              <a:r>
                <a:rPr lang="en-US" altLang="ko-KR" sz="2800" b="1" spc="-1000" dirty="0">
                  <a:solidFill>
                    <a:srgbClr val="114DA5"/>
                  </a:solidFill>
                  <a:latin typeface="+mn-ea"/>
                  <a:cs typeface="Segoe UI" panose="020B0502040204020203" pitchFamily="34" charset="0"/>
                </a:rPr>
                <a:t>%</a:t>
              </a:r>
            </a:p>
            <a:p>
              <a:pPr algn="ctr">
                <a:lnSpc>
                  <a:spcPts val="500"/>
                </a:lnSpc>
              </a:pPr>
              <a:r>
                <a:rPr lang="ko-KR" altLang="en-US" sz="1300" b="1" spc="-50" dirty="0">
                  <a:solidFill>
                    <a:srgbClr val="114DA5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연평균 성장률</a:t>
              </a: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D2A7D513-1F52-4F97-2DDB-98922CD90485}"/>
                </a:ext>
              </a:extLst>
            </p:cNvPr>
            <p:cNvCxnSpPr>
              <a:cxnSpLocks/>
            </p:cNvCxnSpPr>
            <p:nvPr/>
          </p:nvCxnSpPr>
          <p:spPr>
            <a:xfrm>
              <a:off x="7730890" y="5790942"/>
              <a:ext cx="1553636" cy="0"/>
            </a:xfrm>
            <a:prstGeom prst="line">
              <a:avLst/>
            </a:prstGeom>
            <a:ln w="222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02">
              <a:extLst>
                <a:ext uri="{FF2B5EF4-FFF2-40B4-BE49-F238E27FC236}">
                  <a16:creationId xmlns:a16="http://schemas.microsoft.com/office/drawing/2014/main" id="{931E6DA0-F2F7-9C6D-21E0-F0E6D253C15F}"/>
                </a:ext>
              </a:extLst>
            </p:cNvPr>
            <p:cNvCxnSpPr>
              <a:cxnSpLocks/>
            </p:cNvCxnSpPr>
            <p:nvPr/>
          </p:nvCxnSpPr>
          <p:spPr>
            <a:xfrm>
              <a:off x="6451047" y="3430092"/>
              <a:ext cx="0" cy="234004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02">
              <a:extLst>
                <a:ext uri="{FF2B5EF4-FFF2-40B4-BE49-F238E27FC236}">
                  <a16:creationId xmlns:a16="http://schemas.microsoft.com/office/drawing/2014/main" id="{E3003562-ED07-D5B4-2C62-868B31A29978}"/>
                </a:ext>
              </a:extLst>
            </p:cNvPr>
            <p:cNvCxnSpPr>
              <a:cxnSpLocks/>
            </p:cNvCxnSpPr>
            <p:nvPr/>
          </p:nvCxnSpPr>
          <p:spPr>
            <a:xfrm>
              <a:off x="3888004" y="4837501"/>
              <a:ext cx="0" cy="932632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1" name="차트 30">
              <a:extLst>
                <a:ext uri="{FF2B5EF4-FFF2-40B4-BE49-F238E27FC236}">
                  <a16:creationId xmlns:a16="http://schemas.microsoft.com/office/drawing/2014/main" id="{A9D70FF1-0994-EA06-6632-9EEDB57261D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77242047"/>
                </p:ext>
              </p:extLst>
            </p:nvPr>
          </p:nvGraphicFramePr>
          <p:xfrm>
            <a:off x="427761" y="2482445"/>
            <a:ext cx="7561499" cy="369359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7C0A5D6-E3CD-147C-3179-F6EB4D900D0A}"/>
                </a:ext>
              </a:extLst>
            </p:cNvPr>
            <p:cNvSpPr txBox="1"/>
            <p:nvPr/>
          </p:nvSpPr>
          <p:spPr>
            <a:xfrm>
              <a:off x="8881778" y="5863563"/>
              <a:ext cx="4994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>
                  <a:solidFill>
                    <a:srgbClr val="FFFF00"/>
                  </a:solidFill>
                  <a:latin typeface="+mj-ea"/>
                  <a:ea typeface="+mj-ea"/>
                </a:rPr>
                <a:t>2024</a:t>
              </a:r>
              <a:endParaRPr lang="ko-KR" altLang="en-US" sz="1050" b="1" dirty="0">
                <a:solidFill>
                  <a:srgbClr val="FFFF00"/>
                </a:solidFill>
                <a:latin typeface="+mj-ea"/>
                <a:ea typeface="+mj-ea"/>
              </a:endParaRPr>
            </a:p>
          </p:txBody>
        </p:sp>
        <p:cxnSp>
          <p:nvCxnSpPr>
            <p:cNvPr id="3" name="直接连接符 202">
              <a:extLst>
                <a:ext uri="{FF2B5EF4-FFF2-40B4-BE49-F238E27FC236}">
                  <a16:creationId xmlns:a16="http://schemas.microsoft.com/office/drawing/2014/main" id="{1E1B1848-13D2-92D8-2D05-7ADA94A3E32E}"/>
                </a:ext>
              </a:extLst>
            </p:cNvPr>
            <p:cNvCxnSpPr>
              <a:cxnSpLocks/>
            </p:cNvCxnSpPr>
            <p:nvPr/>
          </p:nvCxnSpPr>
          <p:spPr>
            <a:xfrm>
              <a:off x="9123645" y="1536400"/>
              <a:ext cx="0" cy="4233732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4CCF94A-B196-1C95-62EB-00CC1F12A436}"/>
                </a:ext>
              </a:extLst>
            </p:cNvPr>
            <p:cNvSpPr txBox="1"/>
            <p:nvPr/>
          </p:nvSpPr>
          <p:spPr>
            <a:xfrm>
              <a:off x="7254345" y="2639157"/>
              <a:ext cx="549209" cy="22321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500" b="1" spc="-50" dirty="0">
                  <a:solidFill>
                    <a:srgbClr val="0BDDFF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1,578</a:t>
              </a:r>
              <a:r>
                <a:rPr lang="ko-KR" altLang="en-US" sz="1500" b="1" spc="-50" dirty="0">
                  <a:solidFill>
                    <a:srgbClr val="0BDDFF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억</a:t>
              </a: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13289221-A542-8A94-2B2C-72065BE5F2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89583" y="2241177"/>
              <a:ext cx="567296" cy="719501"/>
            </a:xfrm>
            <a:prstGeom prst="line">
              <a:avLst/>
            </a:prstGeom>
            <a:ln w="19050">
              <a:solidFill>
                <a:srgbClr val="0BD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8E864C9-564D-1A03-B1CA-1D89DB4C1FEF}"/>
                </a:ext>
              </a:extLst>
            </p:cNvPr>
            <p:cNvSpPr txBox="1"/>
            <p:nvPr/>
          </p:nvSpPr>
          <p:spPr>
            <a:xfrm>
              <a:off x="8779803" y="1143187"/>
              <a:ext cx="697307" cy="23083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500" b="1" spc="-50" dirty="0">
                  <a:solidFill>
                    <a:srgbClr val="FFFF00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Segoe UI" panose="020B0502040204020203" pitchFamily="34" charset="0"/>
                </a:rPr>
                <a:t>2,434</a:t>
              </a:r>
              <a:r>
                <a:rPr lang="ko-KR" altLang="en-US" sz="1500" b="1" spc="-50" dirty="0">
                  <a:solidFill>
                    <a:srgbClr val="FFFF00"/>
                  </a:solidFill>
                  <a:latin typeface="Yu Gothic" panose="020B0400000000000000" pitchFamily="34" charset="-128"/>
                  <a:cs typeface="Segoe UI" panose="020B0502040204020203" pitchFamily="34" charset="0"/>
                </a:rPr>
                <a:t>억 </a:t>
              </a: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828F1CEA-2643-1B19-3B6D-930610236B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21344" y="1576655"/>
              <a:ext cx="538707" cy="522272"/>
            </a:xfrm>
            <a:prstGeom prst="line">
              <a:avLst/>
            </a:prstGeom>
            <a:ln w="19050">
              <a:solidFill>
                <a:srgbClr val="0BD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직사각형 39">
              <a:extLst>
                <a:ext uri="{FF2B5EF4-FFF2-40B4-BE49-F238E27FC236}">
                  <a16:creationId xmlns:a16="http://schemas.microsoft.com/office/drawing/2014/main" id="{61832687-82A1-C4B1-115E-DE62586CE3A8}"/>
                </a:ext>
              </a:extLst>
            </p:cNvPr>
            <p:cNvSpPr/>
            <p:nvPr/>
          </p:nvSpPr>
          <p:spPr>
            <a:xfrm>
              <a:off x="7726618" y="2148064"/>
              <a:ext cx="697885" cy="3635201"/>
            </a:xfrm>
            <a:custGeom>
              <a:avLst/>
              <a:gdLst>
                <a:gd name="connsiteX0" fmla="*/ 0 w 731725"/>
                <a:gd name="connsiteY0" fmla="*/ 0 h 3635201"/>
                <a:gd name="connsiteX1" fmla="*/ 731725 w 731725"/>
                <a:gd name="connsiteY1" fmla="*/ 0 h 3635201"/>
                <a:gd name="connsiteX2" fmla="*/ 731725 w 731725"/>
                <a:gd name="connsiteY2" fmla="*/ 3635201 h 3635201"/>
                <a:gd name="connsiteX3" fmla="*/ 0 w 731725"/>
                <a:gd name="connsiteY3" fmla="*/ 3635201 h 3635201"/>
                <a:gd name="connsiteX4" fmla="*/ 0 w 731725"/>
                <a:gd name="connsiteY4" fmla="*/ 0 h 3635201"/>
                <a:gd name="connsiteX0" fmla="*/ 0 w 738075"/>
                <a:gd name="connsiteY0" fmla="*/ 869950 h 3635201"/>
                <a:gd name="connsiteX1" fmla="*/ 738075 w 738075"/>
                <a:gd name="connsiteY1" fmla="*/ 0 h 3635201"/>
                <a:gd name="connsiteX2" fmla="*/ 738075 w 738075"/>
                <a:gd name="connsiteY2" fmla="*/ 3635201 h 3635201"/>
                <a:gd name="connsiteX3" fmla="*/ 6350 w 738075"/>
                <a:gd name="connsiteY3" fmla="*/ 3635201 h 3635201"/>
                <a:gd name="connsiteX4" fmla="*/ 0 w 738075"/>
                <a:gd name="connsiteY4" fmla="*/ 869950 h 3635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075" h="3635201">
                  <a:moveTo>
                    <a:pt x="0" y="869950"/>
                  </a:moveTo>
                  <a:lnTo>
                    <a:pt x="738075" y="0"/>
                  </a:lnTo>
                  <a:lnTo>
                    <a:pt x="738075" y="3635201"/>
                  </a:lnTo>
                  <a:lnTo>
                    <a:pt x="6350" y="3635201"/>
                  </a:lnTo>
                  <a:cubicBezTo>
                    <a:pt x="4233" y="2713451"/>
                    <a:pt x="2117" y="1791700"/>
                    <a:pt x="0" y="869950"/>
                  </a:cubicBezTo>
                  <a:close/>
                </a:path>
              </a:pathLst>
            </a:custGeom>
            <a:solidFill>
              <a:srgbClr val="0BDD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직사각형 39">
              <a:extLst>
                <a:ext uri="{FF2B5EF4-FFF2-40B4-BE49-F238E27FC236}">
                  <a16:creationId xmlns:a16="http://schemas.microsoft.com/office/drawing/2014/main" id="{FA457217-3F10-CCB6-E89F-17440623CCA7}"/>
                </a:ext>
              </a:extLst>
            </p:cNvPr>
            <p:cNvSpPr/>
            <p:nvPr/>
          </p:nvSpPr>
          <p:spPr>
            <a:xfrm>
              <a:off x="8417669" y="1506714"/>
              <a:ext cx="716935" cy="4276551"/>
            </a:xfrm>
            <a:custGeom>
              <a:avLst/>
              <a:gdLst>
                <a:gd name="connsiteX0" fmla="*/ 0 w 731725"/>
                <a:gd name="connsiteY0" fmla="*/ 0 h 3635201"/>
                <a:gd name="connsiteX1" fmla="*/ 731725 w 731725"/>
                <a:gd name="connsiteY1" fmla="*/ 0 h 3635201"/>
                <a:gd name="connsiteX2" fmla="*/ 731725 w 731725"/>
                <a:gd name="connsiteY2" fmla="*/ 3635201 h 3635201"/>
                <a:gd name="connsiteX3" fmla="*/ 0 w 731725"/>
                <a:gd name="connsiteY3" fmla="*/ 3635201 h 3635201"/>
                <a:gd name="connsiteX4" fmla="*/ 0 w 731725"/>
                <a:gd name="connsiteY4" fmla="*/ 0 h 3635201"/>
                <a:gd name="connsiteX0" fmla="*/ 0 w 738075"/>
                <a:gd name="connsiteY0" fmla="*/ 869950 h 3635201"/>
                <a:gd name="connsiteX1" fmla="*/ 738075 w 738075"/>
                <a:gd name="connsiteY1" fmla="*/ 0 h 3635201"/>
                <a:gd name="connsiteX2" fmla="*/ 738075 w 738075"/>
                <a:gd name="connsiteY2" fmla="*/ 3635201 h 3635201"/>
                <a:gd name="connsiteX3" fmla="*/ 6350 w 738075"/>
                <a:gd name="connsiteY3" fmla="*/ 3635201 h 3635201"/>
                <a:gd name="connsiteX4" fmla="*/ 0 w 738075"/>
                <a:gd name="connsiteY4" fmla="*/ 869950 h 3635201"/>
                <a:gd name="connsiteX0" fmla="*/ 0 w 744791"/>
                <a:gd name="connsiteY0" fmla="*/ 19050 h 3635201"/>
                <a:gd name="connsiteX1" fmla="*/ 744791 w 744791"/>
                <a:gd name="connsiteY1" fmla="*/ 0 h 3635201"/>
                <a:gd name="connsiteX2" fmla="*/ 744791 w 744791"/>
                <a:gd name="connsiteY2" fmla="*/ 3635201 h 3635201"/>
                <a:gd name="connsiteX3" fmla="*/ 13066 w 744791"/>
                <a:gd name="connsiteY3" fmla="*/ 3635201 h 3635201"/>
                <a:gd name="connsiteX4" fmla="*/ 0 w 744791"/>
                <a:gd name="connsiteY4" fmla="*/ 19050 h 3635201"/>
                <a:gd name="connsiteX0" fmla="*/ 0 w 764938"/>
                <a:gd name="connsiteY0" fmla="*/ 590550 h 4206701"/>
                <a:gd name="connsiteX1" fmla="*/ 764938 w 764938"/>
                <a:gd name="connsiteY1" fmla="*/ 0 h 4206701"/>
                <a:gd name="connsiteX2" fmla="*/ 744791 w 764938"/>
                <a:gd name="connsiteY2" fmla="*/ 4206701 h 4206701"/>
                <a:gd name="connsiteX3" fmla="*/ 13066 w 764938"/>
                <a:gd name="connsiteY3" fmla="*/ 4206701 h 4206701"/>
                <a:gd name="connsiteX4" fmla="*/ 0 w 764938"/>
                <a:gd name="connsiteY4" fmla="*/ 590550 h 4206701"/>
                <a:gd name="connsiteX0" fmla="*/ 0 w 764938"/>
                <a:gd name="connsiteY0" fmla="*/ 596900 h 4206701"/>
                <a:gd name="connsiteX1" fmla="*/ 764938 w 764938"/>
                <a:gd name="connsiteY1" fmla="*/ 0 h 4206701"/>
                <a:gd name="connsiteX2" fmla="*/ 744791 w 764938"/>
                <a:gd name="connsiteY2" fmla="*/ 4206701 h 4206701"/>
                <a:gd name="connsiteX3" fmla="*/ 13066 w 764938"/>
                <a:gd name="connsiteY3" fmla="*/ 4206701 h 4206701"/>
                <a:gd name="connsiteX4" fmla="*/ 0 w 764938"/>
                <a:gd name="connsiteY4" fmla="*/ 596900 h 4206701"/>
                <a:gd name="connsiteX0" fmla="*/ 0 w 758222"/>
                <a:gd name="connsiteY0" fmla="*/ 666750 h 4276551"/>
                <a:gd name="connsiteX1" fmla="*/ 758222 w 758222"/>
                <a:gd name="connsiteY1" fmla="*/ 0 h 4276551"/>
                <a:gd name="connsiteX2" fmla="*/ 744791 w 758222"/>
                <a:gd name="connsiteY2" fmla="*/ 4276551 h 4276551"/>
                <a:gd name="connsiteX3" fmla="*/ 13066 w 758222"/>
                <a:gd name="connsiteY3" fmla="*/ 4276551 h 4276551"/>
                <a:gd name="connsiteX4" fmla="*/ 0 w 758222"/>
                <a:gd name="connsiteY4" fmla="*/ 666750 h 427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8222" h="4276551">
                  <a:moveTo>
                    <a:pt x="0" y="666750"/>
                  </a:moveTo>
                  <a:lnTo>
                    <a:pt x="758222" y="0"/>
                  </a:lnTo>
                  <a:cubicBezTo>
                    <a:pt x="751506" y="1402234"/>
                    <a:pt x="751507" y="2874317"/>
                    <a:pt x="744791" y="4276551"/>
                  </a:cubicBezTo>
                  <a:lnTo>
                    <a:pt x="13066" y="4276551"/>
                  </a:lnTo>
                  <a:cubicBezTo>
                    <a:pt x="10949" y="3354801"/>
                    <a:pt x="2117" y="1588500"/>
                    <a:pt x="0" y="666750"/>
                  </a:cubicBezTo>
                  <a:close/>
                </a:path>
              </a:pathLst>
            </a:custGeom>
            <a:solidFill>
              <a:srgbClr val="0BDD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타원 44">
              <a:extLst>
                <a:ext uri="{FF2B5EF4-FFF2-40B4-BE49-F238E27FC236}">
                  <a16:creationId xmlns:a16="http://schemas.microsoft.com/office/drawing/2014/main" id="{9F92B394-6ADB-5B0B-0AA5-C0D5CD415FA0}"/>
                </a:ext>
              </a:extLst>
            </p:cNvPr>
            <p:cNvSpPr/>
            <p:nvPr/>
          </p:nvSpPr>
          <p:spPr>
            <a:xfrm>
              <a:off x="8325247" y="2056809"/>
              <a:ext cx="216000" cy="216000"/>
            </a:xfrm>
            <a:prstGeom prst="ellipse">
              <a:avLst/>
            </a:prstGeom>
            <a:solidFill>
              <a:srgbClr val="0BDD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0DF58DF3-5065-2727-4725-1DDBA1C9542F}"/>
                </a:ext>
              </a:extLst>
            </p:cNvPr>
            <p:cNvSpPr/>
            <p:nvPr/>
          </p:nvSpPr>
          <p:spPr>
            <a:xfrm>
              <a:off x="8352247" y="2083809"/>
              <a:ext cx="162000" cy="16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5A22673C-466D-A28C-3774-40EF877D10EE}"/>
                </a:ext>
              </a:extLst>
            </p:cNvPr>
            <p:cNvSpPr/>
            <p:nvPr/>
          </p:nvSpPr>
          <p:spPr>
            <a:xfrm>
              <a:off x="7648651" y="2927026"/>
              <a:ext cx="158005" cy="1690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62" name="直接连接符 202">
              <a:extLst>
                <a:ext uri="{FF2B5EF4-FFF2-40B4-BE49-F238E27FC236}">
                  <a16:creationId xmlns:a16="http://schemas.microsoft.com/office/drawing/2014/main" id="{754A3131-294F-0182-07E2-AF22D01F4E94}"/>
                </a:ext>
              </a:extLst>
            </p:cNvPr>
            <p:cNvCxnSpPr>
              <a:cxnSpLocks/>
            </p:cNvCxnSpPr>
            <p:nvPr/>
          </p:nvCxnSpPr>
          <p:spPr>
            <a:xfrm>
              <a:off x="7732968" y="2999137"/>
              <a:ext cx="0" cy="2773298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202">
              <a:extLst>
                <a:ext uri="{FF2B5EF4-FFF2-40B4-BE49-F238E27FC236}">
                  <a16:creationId xmlns:a16="http://schemas.microsoft.com/office/drawing/2014/main" id="{001690B1-364A-E64A-CDAC-9D17F7E54664}"/>
                </a:ext>
              </a:extLst>
            </p:cNvPr>
            <p:cNvCxnSpPr>
              <a:cxnSpLocks/>
              <a:stCxn id="46" idx="4"/>
            </p:cNvCxnSpPr>
            <p:nvPr/>
          </p:nvCxnSpPr>
          <p:spPr>
            <a:xfrm flipH="1">
              <a:off x="8426388" y="2245809"/>
              <a:ext cx="6859" cy="3526626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BA826EF8-81EE-C32E-DFF9-532E953AB164}"/>
                </a:ext>
              </a:extLst>
            </p:cNvPr>
            <p:cNvGrpSpPr/>
            <p:nvPr/>
          </p:nvGrpSpPr>
          <p:grpSpPr>
            <a:xfrm>
              <a:off x="8924482" y="1381832"/>
              <a:ext cx="414073" cy="414073"/>
              <a:chOff x="9009327" y="1411379"/>
              <a:chExt cx="216000" cy="216000"/>
            </a:xfrm>
          </p:grpSpPr>
          <p:sp>
            <p:nvSpPr>
              <p:cNvPr id="70" name="타원 69">
                <a:extLst>
                  <a:ext uri="{FF2B5EF4-FFF2-40B4-BE49-F238E27FC236}">
                    <a16:creationId xmlns:a16="http://schemas.microsoft.com/office/drawing/2014/main" id="{1A9CA7B0-6FEA-5D97-7BDE-F8E9E245F960}"/>
                  </a:ext>
                </a:extLst>
              </p:cNvPr>
              <p:cNvSpPr/>
              <p:nvPr/>
            </p:nvSpPr>
            <p:spPr>
              <a:xfrm>
                <a:off x="9009327" y="1411379"/>
                <a:ext cx="216000" cy="216000"/>
              </a:xfrm>
              <a:prstGeom prst="ellipse">
                <a:avLst/>
              </a:prstGeom>
              <a:solidFill>
                <a:srgbClr val="0BD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1" name="타원 70">
                <a:extLst>
                  <a:ext uri="{FF2B5EF4-FFF2-40B4-BE49-F238E27FC236}">
                    <a16:creationId xmlns:a16="http://schemas.microsoft.com/office/drawing/2014/main" id="{348E69E8-89BB-B9CE-869F-2E1572874FAF}"/>
                  </a:ext>
                </a:extLst>
              </p:cNvPr>
              <p:cNvSpPr/>
              <p:nvPr/>
            </p:nvSpPr>
            <p:spPr>
              <a:xfrm>
                <a:off x="9036327" y="1438379"/>
                <a:ext cx="162000" cy="162000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976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138E1520-EF0E-AFEB-62EB-585F9369267E}"/>
              </a:ext>
            </a:extLst>
          </p:cNvPr>
          <p:cNvSpPr/>
          <p:nvPr/>
        </p:nvSpPr>
        <p:spPr>
          <a:xfrm>
            <a:off x="-1" y="3386281"/>
            <a:ext cx="9906001" cy="3471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83D16CE3-ED85-28D2-F7CA-1CAC29717CC2}"/>
              </a:ext>
            </a:extLst>
          </p:cNvPr>
          <p:cNvSpPr txBox="1"/>
          <p:nvPr/>
        </p:nvSpPr>
        <p:spPr>
          <a:xfrm>
            <a:off x="687661" y="1074735"/>
            <a:ext cx="82677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3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주요 연혁</a:t>
            </a: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91ED38D6-1B9F-55CE-008D-5C2733E030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" r="31" b="89005"/>
          <a:stretch/>
        </p:blipFill>
        <p:spPr bwMode="auto">
          <a:xfrm>
            <a:off x="1" y="1606386"/>
            <a:ext cx="9906000" cy="1532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2" name="TextBox 251">
            <a:extLst>
              <a:ext uri="{FF2B5EF4-FFF2-40B4-BE49-F238E27FC236}">
                <a16:creationId xmlns:a16="http://schemas.microsoft.com/office/drawing/2014/main" id="{9618B9D5-89CA-4DD0-482A-8387D533947D}"/>
              </a:ext>
            </a:extLst>
          </p:cNvPr>
          <p:cNvSpPr txBox="1"/>
          <p:nvPr/>
        </p:nvSpPr>
        <p:spPr>
          <a:xfrm>
            <a:off x="1234006" y="4225658"/>
            <a:ext cx="1952458" cy="55136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 extrusionH="12700">
              <a:bevelT w="0" h="0" prst="convex"/>
            </a:sp3d>
          </a:bodyPr>
          <a:lstStyle/>
          <a:p>
            <a:pPr defTabSz="906248" latinLnBrk="1">
              <a:lnSpc>
                <a:spcPts val="1100"/>
              </a:lnSpc>
            </a:pPr>
            <a:r>
              <a:rPr lang="en-US" altLang="ko-KR" sz="800" b="1" spc="-75" dirty="0">
                <a:solidFill>
                  <a:srgbClr val="0579CC"/>
                </a:solidFill>
                <a:latin typeface="맑은 고딕" panose="020B0503020000020004" pitchFamily="50" charset="-127"/>
              </a:rPr>
              <a:t>- 2023</a:t>
            </a:r>
            <a:r>
              <a:rPr lang="ko-KR" altLang="en-US" sz="800" b="1" spc="-75" dirty="0">
                <a:solidFill>
                  <a:srgbClr val="0579CC"/>
                </a:solidFill>
                <a:latin typeface="맑은 고딕" panose="020B0503020000020004" pitchFamily="50" charset="-127"/>
              </a:rPr>
              <a:t>년 </a:t>
            </a:r>
            <a:r>
              <a:rPr lang="en-US" altLang="ko-KR" sz="800" b="1" spc="-75" dirty="0">
                <a:solidFill>
                  <a:srgbClr val="0579CC"/>
                </a:solidFill>
                <a:latin typeface="맑은 고딕" panose="020B0503020000020004" pitchFamily="50" charset="-127"/>
              </a:rPr>
              <a:t>KT MOU </a:t>
            </a:r>
            <a:r>
              <a:rPr lang="ko-KR" altLang="en-US" sz="800" b="1" spc="-75" dirty="0">
                <a:solidFill>
                  <a:srgbClr val="0579CC"/>
                </a:solidFill>
                <a:latin typeface="맑은 고딕" panose="020B0503020000020004" pitchFamily="50" charset="-127"/>
              </a:rPr>
              <a:t>체결</a:t>
            </a:r>
            <a:endParaRPr lang="en-US" altLang="ko-KR" sz="800" b="1" spc="-75" dirty="0">
              <a:solidFill>
                <a:srgbClr val="0579CC"/>
              </a:solidFill>
              <a:latin typeface="맑은 고딕" panose="020B0503020000020004" pitchFamily="50" charset="-127"/>
            </a:endParaRPr>
          </a:p>
          <a:p>
            <a:pPr defTabSz="906248" latinLnBrk="1">
              <a:lnSpc>
                <a:spcPts val="1100"/>
              </a:lnSpc>
            </a:pPr>
            <a:r>
              <a:rPr lang="en-US" altLang="ko-KR" sz="800" b="1" spc="-75" dirty="0">
                <a:solidFill>
                  <a:srgbClr val="0579CC"/>
                </a:solidFill>
                <a:latin typeface="맑은 고딕" panose="020B0503020000020004" pitchFamily="50" charset="-127"/>
              </a:rPr>
              <a:t>- </a:t>
            </a:r>
            <a:r>
              <a:rPr lang="ko-KR" altLang="en-US" sz="800" b="1" spc="-75" dirty="0">
                <a:solidFill>
                  <a:srgbClr val="0579CC"/>
                </a:solidFill>
                <a:latin typeface="맑은 고딕" panose="020B0503020000020004" pitchFamily="50" charset="-127"/>
              </a:rPr>
              <a:t>골프프로 후원 </a:t>
            </a:r>
            <a:r>
              <a:rPr lang="ko-KR" altLang="en-US" sz="800" b="1" spc="-75" dirty="0" err="1">
                <a:solidFill>
                  <a:srgbClr val="0579CC"/>
                </a:solidFill>
                <a:latin typeface="맑은 고딕" panose="020B0503020000020004" pitchFamily="50" charset="-127"/>
              </a:rPr>
              <a:t>창단식</a:t>
            </a:r>
            <a:r>
              <a:rPr lang="en-US" altLang="ko-KR" sz="800" b="1" spc="-75" dirty="0">
                <a:solidFill>
                  <a:srgbClr val="0579CC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800" b="1" spc="-75" dirty="0" err="1">
                <a:solidFill>
                  <a:srgbClr val="0579CC"/>
                </a:solidFill>
                <a:latin typeface="맑은 고딕" panose="020B0503020000020004" pitchFamily="50" charset="-127"/>
              </a:rPr>
              <a:t>최은우프로</a:t>
            </a:r>
            <a:r>
              <a:rPr lang="en-US" altLang="ko-KR" sz="800" b="1" spc="-75" dirty="0">
                <a:solidFill>
                  <a:srgbClr val="0579CC"/>
                </a:solidFill>
                <a:latin typeface="맑은 고딕" panose="020B0503020000020004" pitchFamily="50" charset="-127"/>
              </a:rPr>
              <a:t>,</a:t>
            </a:r>
            <a:r>
              <a:rPr lang="ko-KR" altLang="en-US" sz="800" b="1" spc="-75" dirty="0" err="1">
                <a:solidFill>
                  <a:srgbClr val="0579CC"/>
                </a:solidFill>
                <a:latin typeface="맑은 고딕" panose="020B0503020000020004" pitchFamily="50" charset="-127"/>
              </a:rPr>
              <a:t>김연희프로</a:t>
            </a:r>
            <a:r>
              <a:rPr lang="en-US" altLang="ko-KR" sz="800" b="1" spc="-75" dirty="0">
                <a:solidFill>
                  <a:srgbClr val="0579CC"/>
                </a:solidFill>
                <a:latin typeface="맑은 고딕" panose="020B0503020000020004" pitchFamily="50" charset="-127"/>
              </a:rPr>
              <a:t>)</a:t>
            </a:r>
          </a:p>
          <a:p>
            <a:pPr defTabSz="906248" latinLnBrk="1">
              <a:lnSpc>
                <a:spcPts val="1100"/>
              </a:lnSpc>
            </a:pPr>
            <a:r>
              <a:rPr lang="en-US" altLang="ko-KR" sz="800" spc="-75" dirty="0">
                <a:solidFill>
                  <a:prstClr val="black"/>
                </a:solidFill>
                <a:latin typeface="맑은 고딕" panose="020B0503020000020004" pitchFamily="50" charset="-127"/>
              </a:rPr>
              <a:t>- </a:t>
            </a:r>
            <a:r>
              <a:rPr lang="ko-KR" altLang="en-US" sz="800" spc="-75" dirty="0">
                <a:solidFill>
                  <a:prstClr val="black"/>
                </a:solidFill>
                <a:latin typeface="맑은 고딕" panose="020B0503020000020004" pitchFamily="50" charset="-127"/>
              </a:rPr>
              <a:t>창립 </a:t>
            </a:r>
            <a:r>
              <a:rPr lang="en-US" altLang="ko-KR" sz="800" spc="-75" dirty="0">
                <a:solidFill>
                  <a:prstClr val="black"/>
                </a:solidFill>
                <a:latin typeface="맑은 고딕" panose="020B0503020000020004" pitchFamily="50" charset="-127"/>
              </a:rPr>
              <a:t>27</a:t>
            </a:r>
            <a:r>
              <a:rPr lang="ko-KR" altLang="en-US" sz="800" spc="-75" dirty="0">
                <a:solidFill>
                  <a:prstClr val="black"/>
                </a:solidFill>
                <a:latin typeface="맑은 고딕" panose="020B0503020000020004" pitchFamily="50" charset="-127"/>
              </a:rPr>
              <a:t>주년 기념 한마음 체육대회 개최</a:t>
            </a:r>
            <a:endParaRPr lang="en-US" altLang="ko-KR" sz="800" spc="-75" dirty="0">
              <a:solidFill>
                <a:prstClr val="black"/>
              </a:solidFill>
              <a:latin typeface="맑은 고딕" panose="020B0503020000020004" pitchFamily="50" charset="-127"/>
            </a:endParaRPr>
          </a:p>
          <a:p>
            <a:pPr defTabSz="906248" latinLnBrk="1">
              <a:lnSpc>
                <a:spcPts val="1100"/>
              </a:lnSpc>
            </a:pPr>
            <a:r>
              <a:rPr lang="en-US" altLang="ko-KR" sz="800" spc="-75" dirty="0">
                <a:solidFill>
                  <a:prstClr val="black"/>
                </a:solidFill>
                <a:latin typeface="맑은 고딕" panose="020B0503020000020004" pitchFamily="50" charset="-127"/>
              </a:rPr>
              <a:t>- </a:t>
            </a:r>
            <a:r>
              <a:rPr lang="ko-KR" altLang="en-US" sz="800" spc="-75" dirty="0">
                <a:solidFill>
                  <a:prstClr val="black"/>
                </a:solidFill>
                <a:latin typeface="맑은 고딕" panose="020B0503020000020004" pitchFamily="50" charset="-127"/>
              </a:rPr>
              <a:t>전자영수증 발급서비스 확대</a:t>
            </a:r>
            <a:endParaRPr lang="en-US" altLang="ko-KR" sz="800" spc="-75" dirty="0">
              <a:solidFill>
                <a:prstClr val="black"/>
              </a:solidFill>
              <a:latin typeface="맑은 고딕" panose="020B0503020000020004" pitchFamily="50" charset="-127"/>
            </a:endParaRP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AD273A9C-3740-EBA5-193C-F7359E38C354}"/>
              </a:ext>
            </a:extLst>
          </p:cNvPr>
          <p:cNvSpPr txBox="1"/>
          <p:nvPr/>
        </p:nvSpPr>
        <p:spPr>
          <a:xfrm>
            <a:off x="627012" y="4313595"/>
            <a:ext cx="851546" cy="1657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1042847" latinLnBrk="1">
              <a:lnSpc>
                <a:spcPts val="1200"/>
              </a:lnSpc>
            </a:pPr>
            <a:r>
              <a:rPr lang="en-US" altLang="ko-KR" sz="1800" b="1" spc="-80" dirty="0">
                <a:solidFill>
                  <a:srgbClr val="1B3C85"/>
                </a:solidFill>
                <a:latin typeface="맑은 고딕" panose="020B0503020000020004" pitchFamily="50" charset="-127"/>
              </a:rPr>
              <a:t> 2023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864ADD63-F62A-07D0-F3C6-1121CAABD489}"/>
              </a:ext>
            </a:extLst>
          </p:cNvPr>
          <p:cNvGrpSpPr/>
          <p:nvPr/>
        </p:nvGrpSpPr>
        <p:grpSpPr>
          <a:xfrm>
            <a:off x="627012" y="4853436"/>
            <a:ext cx="2769445" cy="410305"/>
            <a:chOff x="693687" y="4357287"/>
            <a:chExt cx="2769445" cy="410305"/>
          </a:xfrm>
        </p:grpSpPr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D11C643A-B7B8-B675-F5E5-92B551378030}"/>
                </a:ext>
              </a:extLst>
            </p:cNvPr>
            <p:cNvSpPr txBox="1"/>
            <p:nvPr/>
          </p:nvSpPr>
          <p:spPr>
            <a:xfrm>
              <a:off x="1300681" y="4357287"/>
              <a:ext cx="2162451" cy="4103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12700">
                <a:bevelT w="0" h="0" prst="convex"/>
              </a:sp3d>
            </a:bodyPr>
            <a:lstStyle/>
            <a:p>
              <a:pPr defTabSz="906248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 디지털 이노베이션 </a:t>
              </a:r>
              <a:r>
                <a:rPr lang="ko-KR" altLang="en-US" sz="800" spc="-75" dirty="0" err="1">
                  <a:solidFill>
                    <a:prstClr val="black"/>
                  </a:solidFill>
                  <a:latin typeface="맑은 고딕" panose="020B0503020000020004" pitchFamily="50" charset="-127"/>
                </a:rPr>
                <a:t>어워즈’서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 </a:t>
              </a:r>
              <a:r>
                <a:rPr lang="ko-KR" altLang="en-US" sz="800" spc="-75" dirty="0" err="1">
                  <a:solidFill>
                    <a:prstClr val="black"/>
                  </a:solidFill>
                  <a:latin typeface="맑은 고딕" panose="020B0503020000020004" pitchFamily="50" charset="-127"/>
                </a:rPr>
                <a:t>과기정통부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 장관 표창</a:t>
              </a:r>
            </a:p>
            <a:p>
              <a:pPr defTabSz="906248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스타필드 </a:t>
              </a:r>
              <a:r>
                <a:rPr lang="ko-KR" altLang="en-US" sz="800" spc="-75" dirty="0" err="1">
                  <a:solidFill>
                    <a:prstClr val="black"/>
                  </a:solidFill>
                  <a:latin typeface="맑은 고딕" panose="020B0503020000020004" pitchFamily="50" charset="-127"/>
                </a:rPr>
                <a:t>경기점</a:t>
              </a: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/</a:t>
              </a:r>
              <a:r>
                <a:rPr lang="ko-KR" altLang="en-US" sz="800" spc="-75" dirty="0" err="1">
                  <a:solidFill>
                    <a:prstClr val="black"/>
                  </a:solidFill>
                  <a:latin typeface="맑은 고딕" panose="020B0503020000020004" pitchFamily="50" charset="-127"/>
                </a:rPr>
                <a:t>네이버그린팩토리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 준공</a:t>
              </a:r>
              <a:endParaRPr lang="en-US" altLang="ko-KR" sz="800" spc="-75" dirty="0">
                <a:solidFill>
                  <a:prstClr val="black"/>
                </a:solidFill>
                <a:latin typeface="맑은 고딕" panose="020B0503020000020004" pitchFamily="50" charset="-127"/>
              </a:endParaRPr>
            </a:p>
            <a:p>
              <a:pPr defTabSz="906248" latinLnBrk="1">
                <a:lnSpc>
                  <a:spcPts val="1100"/>
                </a:lnSpc>
              </a:pP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- 2022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년 </a:t>
              </a: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KS-CQI 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콜센터품질지수 우수기업으로 선정</a:t>
              </a:r>
              <a:endParaRPr lang="en-US" altLang="ko-KR" sz="800" b="1" spc="-75" dirty="0">
                <a:solidFill>
                  <a:srgbClr val="0579CC"/>
                </a:solidFill>
                <a:latin typeface="맑은 고딕" panose="020B0503020000020004" pitchFamily="50" charset="-127"/>
              </a:endParaRP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BBAED6D8-1AF4-8251-0340-A33FAE0C510A}"/>
                </a:ext>
              </a:extLst>
            </p:cNvPr>
            <p:cNvSpPr txBox="1"/>
            <p:nvPr/>
          </p:nvSpPr>
          <p:spPr>
            <a:xfrm>
              <a:off x="693687" y="4440156"/>
              <a:ext cx="851546" cy="16575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1042847" latinLnBrk="1">
                <a:lnSpc>
                  <a:spcPts val="1200"/>
                </a:lnSpc>
              </a:pPr>
              <a:r>
                <a:rPr lang="en-US" altLang="ko-KR" sz="1800" b="1" spc="-80" dirty="0">
                  <a:solidFill>
                    <a:srgbClr val="1B3C85"/>
                  </a:solidFill>
                  <a:latin typeface="맑은 고딕" panose="020B0503020000020004" pitchFamily="50" charset="-127"/>
                </a:rPr>
                <a:t> 2022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28BEF885-98AD-2DC0-49B3-3C8432CE44AF}"/>
              </a:ext>
            </a:extLst>
          </p:cNvPr>
          <p:cNvGrpSpPr/>
          <p:nvPr/>
        </p:nvGrpSpPr>
        <p:grpSpPr>
          <a:xfrm>
            <a:off x="627012" y="5352850"/>
            <a:ext cx="2726164" cy="551369"/>
            <a:chOff x="693687" y="5043051"/>
            <a:chExt cx="2726164" cy="551369"/>
          </a:xfrm>
        </p:grpSpPr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AC42C0CD-6E00-09DF-7E2B-F836AC5C08C2}"/>
                </a:ext>
              </a:extLst>
            </p:cNvPr>
            <p:cNvSpPr txBox="1"/>
            <p:nvPr/>
          </p:nvSpPr>
          <p:spPr>
            <a:xfrm>
              <a:off x="1300681" y="5043051"/>
              <a:ext cx="2119170" cy="55136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12700">
                <a:bevelT w="0" h="0" prst="convex"/>
              </a:sp3d>
            </a:bodyPr>
            <a:lstStyle/>
            <a:p>
              <a:pPr defTabSz="906248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  <a:ea typeface="에스코어 드림 3 Light"/>
                </a:rPr>
                <a:t>한양대 병원 </a:t>
              </a: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  <a:ea typeface="에스코어 드림 3 Light"/>
                </a:rPr>
                <a:t>/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  <a:ea typeface="에스코어 드림 3 Light"/>
                </a:rPr>
                <a:t>의정부 을지대평원 </a:t>
              </a: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  <a:ea typeface="에스코어 드림 3 Light"/>
                </a:rPr>
                <a:t>/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  <a:ea typeface="에스코어 드림 3 Light"/>
                </a:rPr>
                <a:t>여의도 </a:t>
              </a: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  <a:ea typeface="에스코어 드림 3 Light"/>
                </a:rPr>
                <a:t>63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  <a:ea typeface="에스코어 드림 3 Light"/>
                </a:rPr>
                <a:t>빌딩</a:t>
              </a:r>
              <a:endParaRPr lang="en-US" altLang="ko-KR" sz="800" spc="-75" dirty="0">
                <a:solidFill>
                  <a:prstClr val="black"/>
                </a:solidFill>
                <a:latin typeface="맑은 고딕" panose="020B0503020000020004" pitchFamily="50" charset="-127"/>
                <a:ea typeface="에스코어 드림 3 Light"/>
              </a:endParaRPr>
            </a:p>
            <a:p>
              <a:pPr defTabSz="906248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  <a:ea typeface="에스코어 드림 3 Light"/>
                </a:rPr>
                <a:t>-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  <a:ea typeface="에스코어 드림 3 Light"/>
                </a:rPr>
                <a:t>금강주택 동탄 </a:t>
              </a: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  <a:ea typeface="에스코어 드림 3 Light"/>
                </a:rPr>
                <a:t>IX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  <a:ea typeface="에스코어 드림 3 Light"/>
                </a:rPr>
                <a:t>타워 </a:t>
              </a: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  <a:ea typeface="에스코어 드림 3 Light"/>
                </a:rPr>
                <a:t>/ </a:t>
              </a:r>
              <a:r>
                <a:rPr lang="ko-KR" altLang="en-US" sz="800" spc="-75" dirty="0" err="1">
                  <a:solidFill>
                    <a:prstClr val="black"/>
                  </a:solidFill>
                  <a:latin typeface="맑은 고딕" panose="020B0503020000020004" pitchFamily="50" charset="-127"/>
                  <a:ea typeface="에스코어 드림 3 Light"/>
                </a:rPr>
                <a:t>대전엑스포사이언스콤플렉스</a:t>
              </a:r>
              <a:endParaRPr lang="en-US" altLang="ko-KR" sz="800" spc="-75" dirty="0">
                <a:solidFill>
                  <a:prstClr val="black"/>
                </a:solidFill>
                <a:latin typeface="맑은 고딕" panose="020B0503020000020004" pitchFamily="50" charset="-127"/>
                <a:ea typeface="에스코어 드림 3 Light"/>
              </a:endParaRPr>
            </a:p>
            <a:p>
              <a:pPr defTabSz="906248" latinLnBrk="1">
                <a:lnSpc>
                  <a:spcPts val="1100"/>
                </a:lnSpc>
              </a:pP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- 3IN1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 전략으로 전기차 충전시스템 </a:t>
              </a:r>
              <a:b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</a:b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  SECURITY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보안솔루션 시행개시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BFE303AB-01D7-DD19-909D-BC62FB384E1F}"/>
                </a:ext>
              </a:extLst>
            </p:cNvPr>
            <p:cNvSpPr txBox="1"/>
            <p:nvPr/>
          </p:nvSpPr>
          <p:spPr>
            <a:xfrm>
              <a:off x="693687" y="5127063"/>
              <a:ext cx="851546" cy="16575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1042847" latinLnBrk="1">
                <a:lnSpc>
                  <a:spcPts val="1200"/>
                </a:lnSpc>
              </a:pPr>
              <a:r>
                <a:rPr lang="en-US" altLang="ko-KR" sz="1800" b="1" spc="-80" dirty="0">
                  <a:solidFill>
                    <a:srgbClr val="1B3C85"/>
                  </a:solidFill>
                  <a:latin typeface="맑은 고딕" panose="020B0503020000020004" pitchFamily="50" charset="-127"/>
                </a:rPr>
                <a:t> 2021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99E68B8-0961-529A-4553-0095F42F060A}"/>
              </a:ext>
            </a:extLst>
          </p:cNvPr>
          <p:cNvGrpSpPr/>
          <p:nvPr/>
        </p:nvGrpSpPr>
        <p:grpSpPr>
          <a:xfrm>
            <a:off x="627012" y="6001044"/>
            <a:ext cx="2870434" cy="551369"/>
            <a:chOff x="693687" y="6036593"/>
            <a:chExt cx="2870434" cy="551369"/>
          </a:xfrm>
        </p:grpSpPr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464393BF-B727-7184-F4C4-022B5103BC7E}"/>
                </a:ext>
              </a:extLst>
            </p:cNvPr>
            <p:cNvSpPr txBox="1"/>
            <p:nvPr/>
          </p:nvSpPr>
          <p:spPr>
            <a:xfrm>
              <a:off x="1300681" y="6036593"/>
              <a:ext cx="2263440" cy="55136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12700">
                <a:bevelT w="0" h="0" prst="convex"/>
              </a:sp3d>
            </a:bodyPr>
            <a:lstStyle/>
            <a:p>
              <a:pPr defTabSz="906248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여의도 </a:t>
              </a:r>
              <a:r>
                <a:rPr lang="ko-KR" altLang="en-US" sz="800" spc="-75" dirty="0" err="1">
                  <a:solidFill>
                    <a:prstClr val="black"/>
                  </a:solidFill>
                  <a:latin typeface="맑은 고딕" panose="020B0503020000020004" pitchFamily="50" charset="-127"/>
                </a:rPr>
                <a:t>파크원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 </a:t>
              </a: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/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고덕 </a:t>
              </a:r>
              <a:r>
                <a:rPr lang="ko-KR" altLang="en-US" sz="800" spc="-75" dirty="0" err="1">
                  <a:solidFill>
                    <a:prstClr val="black"/>
                  </a:solidFill>
                  <a:latin typeface="맑은 고딕" panose="020B0503020000020004" pitchFamily="50" charset="-127"/>
                </a:rPr>
                <a:t>그라시움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 </a:t>
              </a: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/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스타필드 </a:t>
              </a:r>
              <a:r>
                <a:rPr lang="ko-KR" altLang="en-US" sz="800" spc="-75" dirty="0" err="1">
                  <a:solidFill>
                    <a:prstClr val="black"/>
                  </a:solidFill>
                  <a:latin typeface="맑은 고딕" panose="020B0503020000020004" pitchFamily="50" charset="-127"/>
                </a:rPr>
                <a:t>안성점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 준공</a:t>
              </a:r>
              <a:endParaRPr lang="en-US" altLang="ko-KR" sz="800" spc="-75" dirty="0">
                <a:solidFill>
                  <a:srgbClr val="FF0000"/>
                </a:solidFill>
                <a:latin typeface="맑은 고딕" panose="020B0503020000020004" pitchFamily="50" charset="-127"/>
              </a:endParaRPr>
            </a:p>
            <a:p>
              <a:pPr defTabSz="906248" latinLnBrk="1">
                <a:lnSpc>
                  <a:spcPts val="1100"/>
                </a:lnSpc>
              </a:pP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통합센터 영등포 본사 관리현장 </a:t>
              </a: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1,000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개소 돌파</a:t>
              </a:r>
            </a:p>
            <a:p>
              <a:pPr defTabSz="906248" latinLnBrk="1">
                <a:lnSpc>
                  <a:spcPts val="1100"/>
                </a:lnSpc>
              </a:pP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통합센터 </a:t>
              </a:r>
              <a:r>
                <a:rPr lang="ko-KR" altLang="en-US" sz="800" b="1" spc="-75" dirty="0" err="1">
                  <a:solidFill>
                    <a:srgbClr val="0579CC"/>
                  </a:solidFill>
                  <a:latin typeface="맑은 고딕" panose="020B0503020000020004" pitchFamily="50" charset="-127"/>
                </a:rPr>
                <a:t>마곡점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 오픈 </a:t>
              </a: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/ 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본사 통합센터와 이원화</a:t>
              </a:r>
            </a:p>
            <a:p>
              <a:pPr defTabSz="906248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리딩 기업대상 </a:t>
              </a: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4</a:t>
              </a:r>
              <a:r>
                <a:rPr lang="ko-KR" altLang="en-US" sz="800" spc="-75" dirty="0" err="1">
                  <a:solidFill>
                    <a:prstClr val="black"/>
                  </a:solidFill>
                  <a:latin typeface="맑은 고딕" panose="020B0503020000020004" pitchFamily="50" charset="-127"/>
                </a:rPr>
                <a:t>년연속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 수상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2037E20D-92A0-5DDD-F010-26859E6327B0}"/>
                </a:ext>
              </a:extLst>
            </p:cNvPr>
            <p:cNvSpPr txBox="1"/>
            <p:nvPr/>
          </p:nvSpPr>
          <p:spPr>
            <a:xfrm>
              <a:off x="693687" y="6110647"/>
              <a:ext cx="851546" cy="16575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1042847" latinLnBrk="1">
                <a:lnSpc>
                  <a:spcPts val="1200"/>
                </a:lnSpc>
              </a:pPr>
              <a:r>
                <a:rPr lang="en-US" altLang="ko-KR" sz="1800" b="1" spc="-80" dirty="0">
                  <a:solidFill>
                    <a:srgbClr val="1B3C85"/>
                  </a:solidFill>
                  <a:latin typeface="맑은 고딕" panose="020B0503020000020004" pitchFamily="50" charset="-127"/>
                </a:rPr>
                <a:t> 2020</a:t>
              </a: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F06E706-4962-537C-99D4-C2EC426450FF}"/>
              </a:ext>
            </a:extLst>
          </p:cNvPr>
          <p:cNvGrpSpPr/>
          <p:nvPr/>
        </p:nvGrpSpPr>
        <p:grpSpPr>
          <a:xfrm>
            <a:off x="3805007" y="3711003"/>
            <a:ext cx="2654494" cy="833498"/>
            <a:chOff x="3805007" y="3517635"/>
            <a:chExt cx="2654494" cy="833498"/>
          </a:xfrm>
        </p:grpSpPr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F289F2DD-54F3-13B4-C606-37B82DE64547}"/>
                </a:ext>
              </a:extLst>
            </p:cNvPr>
            <p:cNvSpPr txBox="1"/>
            <p:nvPr/>
          </p:nvSpPr>
          <p:spPr>
            <a:xfrm>
              <a:off x="4364376" y="3517635"/>
              <a:ext cx="2095125" cy="8334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12700">
                <a:bevelT w="0" h="0" prst="convex"/>
              </a:sp3d>
            </a:bodyPr>
            <a:lstStyle/>
            <a:p>
              <a:pPr defTabSz="906248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자본금 </a:t>
              </a: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310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억원 증자</a:t>
              </a:r>
            </a:p>
            <a:p>
              <a:pPr defTabSz="906248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임베디드 주차시스템 개발 및 출시</a:t>
              </a:r>
            </a:p>
            <a:p>
              <a:pPr defTabSz="906248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바닥형 </a:t>
              </a:r>
              <a:r>
                <a:rPr lang="ko-KR" altLang="en-US" sz="800" spc="-75" dirty="0" err="1">
                  <a:solidFill>
                    <a:prstClr val="black"/>
                  </a:solidFill>
                  <a:latin typeface="맑은 고딕" panose="020B0503020000020004" pitchFamily="50" charset="-127"/>
                </a:rPr>
                <a:t>유도등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 개발 및 출시</a:t>
              </a:r>
            </a:p>
            <a:p>
              <a:pPr defTabSz="906248" latinLnBrk="1">
                <a:lnSpc>
                  <a:spcPts val="1100"/>
                </a:lnSpc>
              </a:pP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벤처 천억기업선정 중기부장관상 수상</a:t>
              </a:r>
            </a:p>
            <a:p>
              <a:pPr defTabSz="906248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- 2019 </a:t>
              </a:r>
              <a:r>
                <a:rPr lang="ko-KR" altLang="en-US" sz="800" spc="-75" dirty="0" err="1">
                  <a:solidFill>
                    <a:prstClr val="black"/>
                  </a:solidFill>
                  <a:latin typeface="맑은 고딕" panose="020B0503020000020004" pitchFamily="50" charset="-127"/>
                </a:rPr>
                <a:t>시큐리티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 어워드 주차관제부문 대상수상</a:t>
              </a:r>
              <a:endParaRPr lang="ko-KR" altLang="en-US" sz="800" b="1" spc="-75" dirty="0">
                <a:solidFill>
                  <a:srgbClr val="0579CC"/>
                </a:solidFill>
                <a:latin typeface="맑은 고딕" panose="020B0503020000020004" pitchFamily="50" charset="-127"/>
              </a:endParaRPr>
            </a:p>
            <a:p>
              <a:pPr defTabSz="906248" latinLnBrk="1">
                <a:lnSpc>
                  <a:spcPts val="1100"/>
                </a:lnSpc>
              </a:pP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제주지점 </a:t>
              </a: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(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본사</a:t>
              </a: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, 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구미공장 포함 총 </a:t>
              </a: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24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개 지점 확보</a:t>
              </a: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)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D2027F55-411D-B869-F39F-EA646C71FDFE}"/>
                </a:ext>
              </a:extLst>
            </p:cNvPr>
            <p:cNvSpPr txBox="1"/>
            <p:nvPr/>
          </p:nvSpPr>
          <p:spPr>
            <a:xfrm>
              <a:off x="3805007" y="3605572"/>
              <a:ext cx="851546" cy="16575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1042847" latinLnBrk="1">
                <a:lnSpc>
                  <a:spcPts val="1200"/>
                </a:lnSpc>
              </a:pPr>
              <a:r>
                <a:rPr lang="en-US" altLang="ko-KR" sz="1800" b="1" spc="-80" dirty="0">
                  <a:solidFill>
                    <a:srgbClr val="1B3C85"/>
                  </a:solidFill>
                  <a:latin typeface="맑은 고딕" panose="020B0503020000020004" pitchFamily="50" charset="-127"/>
                </a:rPr>
                <a:t>2019</a:t>
              </a: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CD4FFCA4-86BD-2080-C52A-703CB5DA292A}"/>
              </a:ext>
            </a:extLst>
          </p:cNvPr>
          <p:cNvGrpSpPr/>
          <p:nvPr/>
        </p:nvGrpSpPr>
        <p:grpSpPr>
          <a:xfrm>
            <a:off x="3805007" y="4619044"/>
            <a:ext cx="2591977" cy="692434"/>
            <a:chOff x="3805007" y="4565678"/>
            <a:chExt cx="2591977" cy="692434"/>
          </a:xfrm>
        </p:grpSpPr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67353217-96EC-4C24-53DA-970CD50E0099}"/>
                </a:ext>
              </a:extLst>
            </p:cNvPr>
            <p:cNvSpPr txBox="1"/>
            <p:nvPr/>
          </p:nvSpPr>
          <p:spPr>
            <a:xfrm>
              <a:off x="4364376" y="4565678"/>
              <a:ext cx="2032608" cy="6924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12700">
                <a:bevelT w="0" h="0" prst="convex"/>
              </a:sp3d>
            </a:bodyPr>
            <a:lstStyle/>
            <a:p>
              <a:pPr defTabSz="983092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CT Innovation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과기부 장관 표창수여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전기자동차 급속 충전시스템 개발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지능형 무선 </a:t>
              </a: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LED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제어 시스템  개발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영업조직 지점</a:t>
              </a: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/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지사 총 </a:t>
              </a: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23</a:t>
              </a:r>
              <a:r>
                <a:rPr lang="ko-KR" altLang="en-US" sz="800" b="1" spc="-75" dirty="0" err="1">
                  <a:solidFill>
                    <a:srgbClr val="0579CC"/>
                  </a:solidFill>
                  <a:latin typeface="맑은 고딕" panose="020B0503020000020004" pitchFamily="50" charset="-127"/>
                </a:rPr>
                <a:t>개지점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 확대 조직개편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주차시스템 업계최초 매출</a:t>
              </a: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1000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억 돌파 </a:t>
              </a: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(1,094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억</a:t>
              </a: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)</a:t>
              </a:r>
              <a:endParaRPr lang="ko-KR" altLang="en-US" sz="800" spc="-75" dirty="0">
                <a:solidFill>
                  <a:prstClr val="black"/>
                </a:solidFill>
                <a:latin typeface="맑은 고딕" panose="020B0503020000020004" pitchFamily="50" charset="-127"/>
              </a:endParaRP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AB49BACB-6EE7-2929-BC50-658510F91769}"/>
                </a:ext>
              </a:extLst>
            </p:cNvPr>
            <p:cNvSpPr txBox="1"/>
            <p:nvPr/>
          </p:nvSpPr>
          <p:spPr>
            <a:xfrm>
              <a:off x="3805007" y="4653615"/>
              <a:ext cx="851546" cy="16575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1042847" latinLnBrk="1">
                <a:lnSpc>
                  <a:spcPts val="1200"/>
                </a:lnSpc>
              </a:pPr>
              <a:r>
                <a:rPr lang="en-US" altLang="ko-KR" sz="1800" b="1" spc="-80" dirty="0">
                  <a:solidFill>
                    <a:srgbClr val="1B3C85"/>
                  </a:solidFill>
                  <a:latin typeface="맑은 고딕" panose="020B0503020000020004" pitchFamily="50" charset="-127"/>
                </a:rPr>
                <a:t>2018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CF7FB358-B20B-E42C-C544-B878ABE46C6C}"/>
              </a:ext>
            </a:extLst>
          </p:cNvPr>
          <p:cNvGrpSpPr/>
          <p:nvPr/>
        </p:nvGrpSpPr>
        <p:grpSpPr>
          <a:xfrm>
            <a:off x="3805007" y="5405071"/>
            <a:ext cx="2704187" cy="551369"/>
            <a:chOff x="3805007" y="5472657"/>
            <a:chExt cx="2704187" cy="551369"/>
          </a:xfrm>
        </p:grpSpPr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4E2F3F99-B420-448A-AB7C-CC85329EEC6C}"/>
                </a:ext>
              </a:extLst>
            </p:cNvPr>
            <p:cNvSpPr txBox="1"/>
            <p:nvPr/>
          </p:nvSpPr>
          <p:spPr>
            <a:xfrm>
              <a:off x="4364376" y="5472657"/>
              <a:ext cx="2144818" cy="55136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12700">
                <a:bevelT w="0" h="0" prst="convex"/>
              </a:sp3d>
            </a:bodyPr>
            <a:lstStyle/>
            <a:p>
              <a:pPr defTabSz="983092" latinLnBrk="1">
                <a:lnSpc>
                  <a:spcPts val="1100"/>
                </a:lnSpc>
              </a:pP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인천국제공항 제</a:t>
              </a: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3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단계 주차장 </a:t>
              </a: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Parking System 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준공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한국도로공사 주차장 하이패스 활성화 </a:t>
              </a: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MOU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체결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대한민국 </a:t>
              </a:r>
              <a:r>
                <a:rPr lang="ko-KR" altLang="en-US" sz="800" spc="-75" dirty="0" err="1">
                  <a:solidFill>
                    <a:prstClr val="black"/>
                  </a:solidFill>
                  <a:latin typeface="맑은 고딕" panose="020B0503020000020004" pitchFamily="50" charset="-127"/>
                </a:rPr>
                <a:t>리딩기업대상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 수상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KT/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정보통신</a:t>
              </a: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(ICT)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인프라지원 업무협약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E8E4709D-B34C-AFAC-3278-68A817694A0F}"/>
                </a:ext>
              </a:extLst>
            </p:cNvPr>
            <p:cNvSpPr txBox="1"/>
            <p:nvPr/>
          </p:nvSpPr>
          <p:spPr>
            <a:xfrm>
              <a:off x="3805007" y="5560594"/>
              <a:ext cx="851546" cy="16575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1042847" latinLnBrk="1">
                <a:lnSpc>
                  <a:spcPts val="1200"/>
                </a:lnSpc>
              </a:pPr>
              <a:r>
                <a:rPr lang="en-US" altLang="ko-KR" sz="1800" b="1" spc="-80" dirty="0">
                  <a:solidFill>
                    <a:srgbClr val="1B3C85"/>
                  </a:solidFill>
                  <a:latin typeface="맑은 고딕" panose="020B0503020000020004" pitchFamily="50" charset="-127"/>
                </a:rPr>
                <a:t>2017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91807845-D0D5-6728-C893-1D54DD6D30C5}"/>
              </a:ext>
            </a:extLst>
          </p:cNvPr>
          <p:cNvGrpSpPr/>
          <p:nvPr/>
        </p:nvGrpSpPr>
        <p:grpSpPr>
          <a:xfrm>
            <a:off x="3805007" y="6040509"/>
            <a:ext cx="2407632" cy="551369"/>
            <a:chOff x="3805007" y="6238572"/>
            <a:chExt cx="2407632" cy="551369"/>
          </a:xfrm>
        </p:grpSpPr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7B636F62-DBF8-7118-4B2A-C4F132C9282E}"/>
                </a:ext>
              </a:extLst>
            </p:cNvPr>
            <p:cNvSpPr txBox="1"/>
            <p:nvPr/>
          </p:nvSpPr>
          <p:spPr>
            <a:xfrm>
              <a:off x="4364376" y="6238572"/>
              <a:ext cx="1848263" cy="55136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12700">
                <a:bevelT w="0" h="0" prst="convex"/>
              </a:sp3d>
            </a:bodyPr>
            <a:lstStyle/>
            <a:p>
              <a:pPr defTabSz="983092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신세계 </a:t>
              </a:r>
              <a:r>
                <a:rPr lang="ko-KR" altLang="en-US" sz="800" spc="-75" dirty="0" err="1">
                  <a:solidFill>
                    <a:prstClr val="black"/>
                  </a:solidFill>
                  <a:latin typeface="맑은 고딕" panose="020B0503020000020004" pitchFamily="50" charset="-127"/>
                </a:rPr>
                <a:t>스타필드하남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 준공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창립</a:t>
              </a:r>
              <a:r>
                <a:rPr lang="en-US" altLang="ko-KR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20</a:t>
              </a:r>
              <a:r>
                <a:rPr lang="ko-KR" altLang="en-US" sz="800" b="1" spc="-75" dirty="0" err="1">
                  <a:solidFill>
                    <a:srgbClr val="0579CC"/>
                  </a:solidFill>
                  <a:latin typeface="맑은 고딕" panose="020B0503020000020004" pitchFamily="50" charset="-127"/>
                </a:rPr>
                <a:t>주년기념</a:t>
              </a:r>
              <a:r>
                <a:rPr lang="ko-KR" altLang="en-US" sz="800" b="1" spc="-75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 해외여행 및 일본본사 방문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초음파유도시스템 인도네시아 수출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카카오</a:t>
              </a:r>
              <a:r>
                <a:rPr lang="en-US" altLang="ko-KR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T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주차 </a:t>
              </a:r>
              <a:r>
                <a:rPr lang="ko-KR" altLang="en-US" sz="800" spc="-75" dirty="0" err="1">
                  <a:solidFill>
                    <a:prstClr val="black"/>
                  </a:solidFill>
                  <a:latin typeface="맑은 고딕" panose="020B0503020000020004" pitchFamily="50" charset="-127"/>
                </a:rPr>
                <a:t>업무체휴</a:t>
              </a:r>
              <a:r>
                <a:rPr lang="ko-KR" altLang="en-US" sz="800" spc="-75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 체결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E8BABA54-5122-9FA8-62FE-14841AE33A7C}"/>
                </a:ext>
              </a:extLst>
            </p:cNvPr>
            <p:cNvSpPr txBox="1"/>
            <p:nvPr/>
          </p:nvSpPr>
          <p:spPr>
            <a:xfrm>
              <a:off x="3805007" y="6326509"/>
              <a:ext cx="851546" cy="16575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1042847" latinLnBrk="1">
                <a:lnSpc>
                  <a:spcPts val="1200"/>
                </a:lnSpc>
              </a:pPr>
              <a:r>
                <a:rPr lang="en-US" altLang="ko-KR" sz="1800" b="1" spc="-80" dirty="0">
                  <a:solidFill>
                    <a:srgbClr val="1B3C85"/>
                  </a:solidFill>
                  <a:latin typeface="맑은 고딕" panose="020B0503020000020004" pitchFamily="50" charset="-127"/>
                </a:rPr>
                <a:t>2016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6B48689-E675-1917-BD8B-A962454B9B5D}"/>
              </a:ext>
            </a:extLst>
          </p:cNvPr>
          <p:cNvGrpSpPr/>
          <p:nvPr/>
        </p:nvGrpSpPr>
        <p:grpSpPr>
          <a:xfrm>
            <a:off x="6849217" y="3711003"/>
            <a:ext cx="2609382" cy="410305"/>
            <a:chOff x="6849217" y="3517635"/>
            <a:chExt cx="2609382" cy="410305"/>
          </a:xfrm>
        </p:grpSpPr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A6583F19-0F7A-BCF6-F684-C1929CF7C309}"/>
                </a:ext>
              </a:extLst>
            </p:cNvPr>
            <p:cNvSpPr txBox="1"/>
            <p:nvPr/>
          </p:nvSpPr>
          <p:spPr>
            <a:xfrm>
              <a:off x="7399061" y="3517635"/>
              <a:ext cx="2059538" cy="4103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12700">
                <a:bevelT w="0" h="0" prst="convex"/>
              </a:sp3d>
            </a:bodyPr>
            <a:lstStyle/>
            <a:p>
              <a:pPr defTabSz="983092" latinLnBrk="1">
                <a:lnSpc>
                  <a:spcPts val="1100"/>
                </a:lnSpc>
              </a:pPr>
              <a:r>
                <a:rPr lang="en-US" altLang="ko-KR" sz="800" b="1" spc="-94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b="1" spc="-94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인천국제공항 제</a:t>
              </a:r>
              <a:r>
                <a:rPr lang="en-US" altLang="ko-KR" sz="800" b="1" spc="-94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3</a:t>
              </a:r>
              <a:r>
                <a:rPr lang="ko-KR" altLang="en-US" sz="800" b="1" spc="-94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단계 주차장 </a:t>
              </a:r>
              <a:r>
                <a:rPr lang="en-US" altLang="ko-KR" sz="800" b="1" spc="-94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Parking System </a:t>
              </a:r>
              <a:r>
                <a:rPr lang="ko-KR" altLang="en-US" sz="800" b="1" spc="-94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수주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통합 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Call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센터 연동 현장 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70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개소 돌파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b="1" spc="-94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b="1" spc="-94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노상</a:t>
              </a:r>
              <a:r>
                <a:rPr lang="en-US" altLang="ko-KR" sz="800" b="1" spc="-94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LPR </a:t>
              </a:r>
              <a:r>
                <a:rPr lang="ko-KR" altLang="en-US" sz="800" b="1" spc="-94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주차시스템 </a:t>
              </a:r>
              <a:r>
                <a:rPr lang="ko-KR" altLang="en-US" sz="800" b="1" spc="-94" dirty="0" err="1">
                  <a:solidFill>
                    <a:srgbClr val="0579CC"/>
                  </a:solidFill>
                  <a:latin typeface="맑은 고딕" panose="020B0503020000020004" pitchFamily="50" charset="-127"/>
                </a:rPr>
                <a:t>방배역</a:t>
              </a:r>
              <a:r>
                <a:rPr lang="ko-KR" altLang="en-US" sz="800" b="1" spc="-94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 주차장시스템 수주</a:t>
              </a:r>
              <a:endParaRPr lang="ko-KR" altLang="en-US" sz="800" spc="-94" dirty="0">
                <a:solidFill>
                  <a:srgbClr val="0579CC"/>
                </a:solidFill>
                <a:latin typeface="맑은 고딕" panose="020B0503020000020004" pitchFamily="50" charset="-127"/>
              </a:endParaRP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62159C51-1755-4A46-B25D-E0D101AF54F5}"/>
                </a:ext>
              </a:extLst>
            </p:cNvPr>
            <p:cNvSpPr txBox="1"/>
            <p:nvPr/>
          </p:nvSpPr>
          <p:spPr>
            <a:xfrm>
              <a:off x="6849217" y="3605572"/>
              <a:ext cx="851546" cy="16575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1042847" latinLnBrk="1">
                <a:lnSpc>
                  <a:spcPts val="1200"/>
                </a:lnSpc>
              </a:pPr>
              <a:r>
                <a:rPr lang="en-US" altLang="ko-KR" sz="1800" b="1" spc="-80" dirty="0">
                  <a:solidFill>
                    <a:srgbClr val="1B3C85"/>
                  </a:solidFill>
                  <a:latin typeface="맑은 고딕" panose="020B0503020000020004" pitchFamily="50" charset="-127"/>
                </a:rPr>
                <a:t>2015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BE64951-D218-DF84-9C21-72127C60C7DF}"/>
              </a:ext>
            </a:extLst>
          </p:cNvPr>
          <p:cNvGrpSpPr/>
          <p:nvPr/>
        </p:nvGrpSpPr>
        <p:grpSpPr>
          <a:xfrm>
            <a:off x="6849217" y="4363911"/>
            <a:ext cx="2011078" cy="410305"/>
            <a:chOff x="6849217" y="4268401"/>
            <a:chExt cx="2011078" cy="410305"/>
          </a:xfrm>
        </p:grpSpPr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FCE60BD6-1789-87C5-07A4-F574D8317BD8}"/>
                </a:ext>
              </a:extLst>
            </p:cNvPr>
            <p:cNvSpPr txBox="1"/>
            <p:nvPr/>
          </p:nvSpPr>
          <p:spPr>
            <a:xfrm>
              <a:off x="7399061" y="4268401"/>
              <a:ext cx="1461234" cy="4103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12700">
                <a:bevelT w="0" h="0" prst="convex"/>
              </a:sp3d>
            </a:bodyPr>
            <a:lstStyle/>
            <a:p>
              <a:pPr defTabSz="983092" latinLnBrk="1">
                <a:lnSpc>
                  <a:spcPts val="1100"/>
                </a:lnSpc>
              </a:pP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천안지점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,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대구지점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,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강북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2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지점 설립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자본금 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206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억 증자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슬림형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LPR(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자립형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)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출시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0D5363E0-9DA1-FFAF-DE5E-C52E7CF0645E}"/>
                </a:ext>
              </a:extLst>
            </p:cNvPr>
            <p:cNvSpPr txBox="1"/>
            <p:nvPr/>
          </p:nvSpPr>
          <p:spPr>
            <a:xfrm>
              <a:off x="6849217" y="4356338"/>
              <a:ext cx="851546" cy="16575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1042847" latinLnBrk="1">
                <a:lnSpc>
                  <a:spcPts val="1200"/>
                </a:lnSpc>
              </a:pPr>
              <a:r>
                <a:rPr lang="en-US" altLang="ko-KR" sz="1800" b="1" spc="-80" dirty="0">
                  <a:solidFill>
                    <a:srgbClr val="1B3C85"/>
                  </a:solidFill>
                  <a:latin typeface="맑은 고딕" panose="020B0503020000020004" pitchFamily="50" charset="-127"/>
                </a:rPr>
                <a:t>2014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4EC06BEF-ACD7-67A0-39DA-9A34E6D417BF}"/>
              </a:ext>
            </a:extLst>
          </p:cNvPr>
          <p:cNvGrpSpPr/>
          <p:nvPr/>
        </p:nvGrpSpPr>
        <p:grpSpPr>
          <a:xfrm>
            <a:off x="6849217" y="5016819"/>
            <a:ext cx="2459726" cy="410305"/>
            <a:chOff x="6849217" y="5019167"/>
            <a:chExt cx="2459726" cy="410305"/>
          </a:xfrm>
        </p:grpSpPr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D9D1DFC7-6C1C-F602-61DF-77B05FEE3ADE}"/>
                </a:ext>
              </a:extLst>
            </p:cNvPr>
            <p:cNvSpPr txBox="1"/>
            <p:nvPr/>
          </p:nvSpPr>
          <p:spPr>
            <a:xfrm>
              <a:off x="7399061" y="5019167"/>
              <a:ext cx="1909882" cy="4103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12700">
                <a:bevelT w="0" h="0" prst="convex"/>
              </a:sp3d>
            </a:bodyPr>
            <a:lstStyle/>
            <a:p>
              <a:pPr defTabSz="983092" latinLnBrk="1">
                <a:lnSpc>
                  <a:spcPts val="1100"/>
                </a:lnSpc>
              </a:pP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전국공항 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9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개소 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SI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시스템 구축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수도권지역본부 설립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(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강남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,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강북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,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경기남부지점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)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노상 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LPR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시스템 특허출원 등록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F8086A79-7D1C-ED69-8852-422856900E21}"/>
                </a:ext>
              </a:extLst>
            </p:cNvPr>
            <p:cNvSpPr txBox="1"/>
            <p:nvPr/>
          </p:nvSpPr>
          <p:spPr>
            <a:xfrm>
              <a:off x="6849217" y="5107104"/>
              <a:ext cx="851546" cy="16575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1042847" latinLnBrk="1">
                <a:lnSpc>
                  <a:spcPts val="1200"/>
                </a:lnSpc>
              </a:pPr>
              <a:r>
                <a:rPr lang="en-US" altLang="ko-KR" sz="1800" b="1" spc="-80" dirty="0">
                  <a:solidFill>
                    <a:srgbClr val="1B3C85"/>
                  </a:solidFill>
                  <a:latin typeface="맑은 고딕" panose="020B0503020000020004" pitchFamily="50" charset="-127"/>
                </a:rPr>
                <a:t>2013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44D7FC5-48CB-8D8B-220B-8FB9212E5C9A}"/>
              </a:ext>
            </a:extLst>
          </p:cNvPr>
          <p:cNvGrpSpPr/>
          <p:nvPr/>
        </p:nvGrpSpPr>
        <p:grpSpPr>
          <a:xfrm>
            <a:off x="6849217" y="5669727"/>
            <a:ext cx="2838740" cy="410305"/>
            <a:chOff x="6849217" y="5769933"/>
            <a:chExt cx="2838740" cy="410305"/>
          </a:xfrm>
        </p:grpSpPr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531333DC-88BF-E9BF-565C-A9BBDA48AD9B}"/>
                </a:ext>
              </a:extLst>
            </p:cNvPr>
            <p:cNvSpPr txBox="1"/>
            <p:nvPr/>
          </p:nvSpPr>
          <p:spPr>
            <a:xfrm>
              <a:off x="7399061" y="5769933"/>
              <a:ext cx="2288896" cy="4103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12700">
                <a:bevelT w="0" h="0" prst="convex"/>
              </a:sp3d>
            </a:bodyPr>
            <a:lstStyle/>
            <a:p>
              <a:pPr defTabSz="983092" latinLnBrk="1">
                <a:lnSpc>
                  <a:spcPts val="1100"/>
                </a:lnSpc>
              </a:pP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자본금 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106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억 증자</a:t>
              </a:r>
              <a:b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</a:br>
              <a:r>
                <a:rPr lang="en-US" altLang="ko-KR" sz="800" spc="-94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b="1" spc="-94" dirty="0">
                  <a:solidFill>
                    <a:srgbClr val="0579CC"/>
                  </a:solidFill>
                  <a:latin typeface="맑은 고딕" panose="020B0503020000020004" pitchFamily="50" charset="-127"/>
                </a:rPr>
                <a:t>지능형주차유도 전방위카메라 시스템 개발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LED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조명제어 시스템 일본수출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/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주차관제시스템 몽골수출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E5B709A7-7980-CBF5-9247-C62679FD5CD3}"/>
                </a:ext>
              </a:extLst>
            </p:cNvPr>
            <p:cNvSpPr txBox="1"/>
            <p:nvPr/>
          </p:nvSpPr>
          <p:spPr>
            <a:xfrm>
              <a:off x="6849217" y="5857870"/>
              <a:ext cx="851546" cy="16575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1042847" latinLnBrk="1">
                <a:lnSpc>
                  <a:spcPts val="1200"/>
                </a:lnSpc>
              </a:pPr>
              <a:r>
                <a:rPr lang="en-US" altLang="ko-KR" sz="1800" b="1" spc="-80" dirty="0">
                  <a:solidFill>
                    <a:srgbClr val="1B3C85"/>
                  </a:solidFill>
                  <a:latin typeface="맑은 고딕" panose="020B0503020000020004" pitchFamily="50" charset="-127"/>
                </a:rPr>
                <a:t>2012</a:t>
              </a: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15F5706B-1246-8486-5F6B-64B75A3E0326}"/>
              </a:ext>
            </a:extLst>
          </p:cNvPr>
          <p:cNvGrpSpPr/>
          <p:nvPr/>
        </p:nvGrpSpPr>
        <p:grpSpPr>
          <a:xfrm>
            <a:off x="6849217" y="6322637"/>
            <a:ext cx="2748203" cy="269241"/>
            <a:chOff x="6849217" y="6520700"/>
            <a:chExt cx="2748203" cy="269241"/>
          </a:xfrm>
        </p:grpSpPr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9DDDAAAA-928B-E416-7AA9-9804E292F40F}"/>
                </a:ext>
              </a:extLst>
            </p:cNvPr>
            <p:cNvSpPr txBox="1"/>
            <p:nvPr/>
          </p:nvSpPr>
          <p:spPr>
            <a:xfrm>
              <a:off x="7399061" y="6520700"/>
              <a:ext cx="2198359" cy="2692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12700">
                <a:bevelT w="0" h="0" prst="convex"/>
              </a:sp3d>
            </a:bodyPr>
            <a:lstStyle/>
            <a:p>
              <a:pPr defTabSz="983092" latinLnBrk="1">
                <a:lnSpc>
                  <a:spcPts val="1100"/>
                </a:lnSpc>
              </a:pP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올림픽공원 </a:t>
              </a: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/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신도림 </a:t>
              </a:r>
              <a:r>
                <a:rPr lang="ko-KR" altLang="en-US" sz="800" spc="-94" dirty="0" err="1">
                  <a:solidFill>
                    <a:prstClr val="black"/>
                  </a:solidFill>
                  <a:latin typeface="맑은 고딕" panose="020B0503020000020004" pitchFamily="50" charset="-127"/>
                </a:rPr>
                <a:t>디큐브시티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 주차관제시스템 구축</a:t>
              </a:r>
            </a:p>
            <a:p>
              <a:pPr defTabSz="983092" latinLnBrk="1">
                <a:lnSpc>
                  <a:spcPts val="1100"/>
                </a:lnSpc>
              </a:pPr>
              <a:r>
                <a:rPr lang="en-US" altLang="ko-KR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김포 </a:t>
              </a:r>
              <a:r>
                <a:rPr lang="ko-KR" altLang="en-US" sz="800" spc="-94" dirty="0" err="1">
                  <a:solidFill>
                    <a:prstClr val="black"/>
                  </a:solidFill>
                  <a:latin typeface="맑은 고딕" panose="020B0503020000020004" pitchFamily="50" charset="-127"/>
                </a:rPr>
                <a:t>스카이파크</a:t>
              </a:r>
              <a:r>
                <a:rPr lang="ko-KR" altLang="en-US" sz="800" spc="-94" dirty="0">
                  <a:solidFill>
                    <a:prstClr val="black"/>
                  </a:solidFill>
                  <a:latin typeface="맑은 고딕" panose="020B0503020000020004" pitchFamily="50" charset="-127"/>
                </a:rPr>
                <a:t> 주차관제시스템 구축</a:t>
              </a: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1D3131CA-9E83-173E-B777-F6E5F2C0C7DD}"/>
                </a:ext>
              </a:extLst>
            </p:cNvPr>
            <p:cNvSpPr txBox="1"/>
            <p:nvPr/>
          </p:nvSpPr>
          <p:spPr>
            <a:xfrm>
              <a:off x="6849217" y="6608637"/>
              <a:ext cx="851546" cy="16575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1042847" latinLnBrk="1">
                <a:lnSpc>
                  <a:spcPts val="1200"/>
                </a:lnSpc>
              </a:pPr>
              <a:r>
                <a:rPr lang="en-US" altLang="ko-KR" sz="1800" b="1" spc="-80" dirty="0">
                  <a:solidFill>
                    <a:srgbClr val="1B3C85"/>
                  </a:solidFill>
                  <a:latin typeface="맑은 고딕" panose="020B0503020000020004" pitchFamily="50" charset="-127"/>
                </a:rPr>
                <a:t>2011</a:t>
              </a:r>
            </a:p>
          </p:txBody>
        </p:sp>
      </p:grpSp>
      <p:sp>
        <p:nvSpPr>
          <p:cNvPr id="299" name="직사각형 298">
            <a:extLst>
              <a:ext uri="{FF2B5EF4-FFF2-40B4-BE49-F238E27FC236}">
                <a16:creationId xmlns:a16="http://schemas.microsoft.com/office/drawing/2014/main" id="{0F3F3943-A4EE-53DA-2E15-69193376FE02}"/>
              </a:ext>
            </a:extLst>
          </p:cNvPr>
          <p:cNvSpPr/>
          <p:nvPr/>
        </p:nvSpPr>
        <p:spPr>
          <a:xfrm>
            <a:off x="0" y="1606386"/>
            <a:ext cx="9906000" cy="1566672"/>
          </a:xfrm>
          <a:prstGeom prst="rect">
            <a:avLst/>
          </a:prstGeom>
          <a:solidFill>
            <a:srgbClr val="0E1F4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E2DA36E8-CAA1-11A7-FC76-43649AE018FB}"/>
              </a:ext>
            </a:extLst>
          </p:cNvPr>
          <p:cNvSpPr txBox="1"/>
          <p:nvPr/>
        </p:nvSpPr>
        <p:spPr>
          <a:xfrm>
            <a:off x="4025946" y="1874822"/>
            <a:ext cx="1438507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0">
              <a:bevelT w="0" h="0" prst="convex"/>
            </a:sp3d>
          </a:bodyPr>
          <a:lstStyle/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04</a:t>
            </a:r>
            <a:r>
              <a:rPr kumimoji="0" lang="ko-KR" altLang="en-US" sz="700" b="0" i="0" u="none" strike="noStrike" kern="0" cap="none" spc="-10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ㅣ</a:t>
            </a: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– 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주차장 운영사업 개시</a:t>
            </a:r>
            <a:endParaRPr kumimoji="0" lang="en-US" altLang="ko-KR" sz="700" b="1" i="0" u="none" strike="noStrike" kern="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anose="020B0503020000020004" pitchFamily="50" charset="-127"/>
            </a:endParaRP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    (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연세대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/</a:t>
            </a:r>
            <a:r>
              <a:rPr kumimoji="0" lang="ko-KR" altLang="en-US" sz="700" b="1" i="0" u="none" strike="noStrike" kern="0" cap="none" spc="-10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부평아울렛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)</a:t>
            </a:r>
            <a:endParaRPr kumimoji="0" lang="ko-KR" altLang="en-US" sz="700" b="1" i="0" u="none" strike="noStrike" kern="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anose="020B0503020000020004" pitchFamily="50" charset="-127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F2E57C11-214B-2044-51DC-28722F0D3FC1}"/>
              </a:ext>
            </a:extLst>
          </p:cNvPr>
          <p:cNvSpPr txBox="1"/>
          <p:nvPr/>
        </p:nvSpPr>
        <p:spPr>
          <a:xfrm>
            <a:off x="5210884" y="1644926"/>
            <a:ext cx="2016789" cy="6309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0">
              <a:bevelT w="0" h="0" prst="convex"/>
            </a:sp3d>
          </a:bodyPr>
          <a:lstStyle/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06</a:t>
            </a:r>
            <a:r>
              <a:rPr kumimoji="0" lang="ko-KR" altLang="en-US" sz="700" b="0" i="0" u="none" strike="noStrike" kern="0" cap="none" spc="-10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ㅣ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- 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벤처기업 등록</a:t>
            </a: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- 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강남 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A/S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센터 설립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, 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대전지사 설립</a:t>
            </a: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- ISO 14001 </a:t>
            </a:r>
            <a:r>
              <a:rPr kumimoji="0" lang="ko-KR" altLang="en-US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인증 취득</a:t>
            </a: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- </a:t>
            </a:r>
            <a:r>
              <a:rPr kumimoji="0" lang="ko-KR" altLang="en-US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서울아산병원 주차장 무인화 시스템구축</a:t>
            </a: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700" b="0" i="0" u="none" strike="noStrike" kern="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anose="020B0503020000020004" pitchFamily="50" charset="-127"/>
            </a:endParaRPr>
          </a:p>
        </p:txBody>
      </p:sp>
      <p:cxnSp>
        <p:nvCxnSpPr>
          <p:cNvPr id="302" name="직선 연결선 301">
            <a:extLst>
              <a:ext uri="{FF2B5EF4-FFF2-40B4-BE49-F238E27FC236}">
                <a16:creationId xmlns:a16="http://schemas.microsoft.com/office/drawing/2014/main" id="{DA93AFE0-3602-4C55-EC96-612A5F071DCB}"/>
              </a:ext>
            </a:extLst>
          </p:cNvPr>
          <p:cNvCxnSpPr/>
          <p:nvPr/>
        </p:nvCxnSpPr>
        <p:spPr>
          <a:xfrm>
            <a:off x="93624" y="2076984"/>
            <a:ext cx="0" cy="360040"/>
          </a:xfrm>
          <a:prstGeom prst="line">
            <a:avLst/>
          </a:prstGeom>
          <a:noFill/>
          <a:ln w="952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cxnSp>
        <p:nvCxnSpPr>
          <p:cNvPr id="303" name="직선 연결선 302">
            <a:extLst>
              <a:ext uri="{FF2B5EF4-FFF2-40B4-BE49-F238E27FC236}">
                <a16:creationId xmlns:a16="http://schemas.microsoft.com/office/drawing/2014/main" id="{3E3D3392-84FC-45B1-8FD1-7EE2E0E0E98F}"/>
              </a:ext>
            </a:extLst>
          </p:cNvPr>
          <p:cNvCxnSpPr/>
          <p:nvPr/>
        </p:nvCxnSpPr>
        <p:spPr>
          <a:xfrm>
            <a:off x="9830477" y="2076984"/>
            <a:ext cx="0" cy="360040"/>
          </a:xfrm>
          <a:prstGeom prst="line">
            <a:avLst/>
          </a:prstGeom>
          <a:noFill/>
          <a:ln w="952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cxnSp>
        <p:nvCxnSpPr>
          <p:cNvPr id="304" name="직선 연결선 303">
            <a:extLst>
              <a:ext uri="{FF2B5EF4-FFF2-40B4-BE49-F238E27FC236}">
                <a16:creationId xmlns:a16="http://schemas.microsoft.com/office/drawing/2014/main" id="{85B47C56-F86B-0592-D54D-2FC22F0D9DC2}"/>
              </a:ext>
            </a:extLst>
          </p:cNvPr>
          <p:cNvCxnSpPr>
            <a:cxnSpLocks/>
          </p:cNvCxnSpPr>
          <p:nvPr/>
        </p:nvCxnSpPr>
        <p:spPr>
          <a:xfrm>
            <a:off x="93624" y="2257004"/>
            <a:ext cx="973685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  <a:headEnd type="oval" w="med" len="med"/>
            <a:tailEnd type="oval" w="med" len="med"/>
          </a:ln>
          <a:effectLst/>
        </p:spPr>
      </p:cxnSp>
      <p:sp>
        <p:nvSpPr>
          <p:cNvPr id="305" name="타원 304">
            <a:extLst>
              <a:ext uri="{FF2B5EF4-FFF2-40B4-BE49-F238E27FC236}">
                <a16:creationId xmlns:a16="http://schemas.microsoft.com/office/drawing/2014/main" id="{486CED18-F7CD-2D8C-0E9C-3B86D94A616D}"/>
              </a:ext>
            </a:extLst>
          </p:cNvPr>
          <p:cNvSpPr/>
          <p:nvPr/>
        </p:nvSpPr>
        <p:spPr>
          <a:xfrm>
            <a:off x="172928" y="2040262"/>
            <a:ext cx="433484" cy="433484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89548505-462E-25F5-58F2-FEB7C81DA284}"/>
              </a:ext>
            </a:extLst>
          </p:cNvPr>
          <p:cNvSpPr txBox="1"/>
          <p:nvPr/>
        </p:nvSpPr>
        <p:spPr>
          <a:xfrm>
            <a:off x="152754" y="2126266"/>
            <a:ext cx="4706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1" i="0" u="none" strike="noStrike" kern="0" cap="none" spc="-80" normalizeH="0" baseline="0" noProof="0" dirty="0">
                <a:ln>
                  <a:noFill/>
                </a:ln>
                <a:solidFill>
                  <a:srgbClr val="1C3F85"/>
                </a:solidFill>
                <a:effectLst/>
                <a:uLnTx/>
                <a:uFillTx/>
                <a:latin typeface="맑은 고딕"/>
              </a:rPr>
              <a:t>1996</a:t>
            </a:r>
            <a:endParaRPr kumimoji="0" lang="ko-KR" altLang="en-US" sz="1050" b="1" i="0" u="none" strike="noStrike" kern="0" cap="none" spc="-80" normalizeH="0" baseline="0" noProof="0" dirty="0">
              <a:ln>
                <a:noFill/>
              </a:ln>
              <a:solidFill>
                <a:srgbClr val="1C3F85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307" name="타원 306">
            <a:extLst>
              <a:ext uri="{FF2B5EF4-FFF2-40B4-BE49-F238E27FC236}">
                <a16:creationId xmlns:a16="http://schemas.microsoft.com/office/drawing/2014/main" id="{39D7F2D0-0AC3-0B32-D051-9125BF127AAA}"/>
              </a:ext>
            </a:extLst>
          </p:cNvPr>
          <p:cNvSpPr/>
          <p:nvPr/>
        </p:nvSpPr>
        <p:spPr>
          <a:xfrm>
            <a:off x="9328498" y="2040262"/>
            <a:ext cx="433484" cy="433484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026762AC-7743-A343-DCC1-55CD6725F5AE}"/>
              </a:ext>
            </a:extLst>
          </p:cNvPr>
          <p:cNvSpPr txBox="1"/>
          <p:nvPr/>
        </p:nvSpPr>
        <p:spPr>
          <a:xfrm>
            <a:off x="16358" y="2504806"/>
            <a:ext cx="913240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0">
              <a:bevelT w="0" h="0" prst="convex"/>
            </a:sp3d>
          </a:bodyPr>
          <a:lstStyle/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- </a:t>
            </a:r>
            <a:r>
              <a:rPr kumimoji="0" lang="ko-KR" altLang="en-US" sz="700" b="1" i="0" u="none" strike="noStrike" kern="0" cap="none" spc="-10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아마노코리아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(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주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)</a:t>
            </a: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법인설립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88C595CB-490C-6719-C123-23344904028F}"/>
              </a:ext>
            </a:extLst>
          </p:cNvPr>
          <p:cNvSpPr txBox="1"/>
          <p:nvPr/>
        </p:nvSpPr>
        <p:spPr>
          <a:xfrm>
            <a:off x="491457" y="1874822"/>
            <a:ext cx="1335616" cy="2000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0">
              <a:bevelT w="0" h="0" prst="convex"/>
            </a:sp3d>
          </a:bodyPr>
          <a:lstStyle/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97 </a:t>
            </a:r>
            <a:r>
              <a:rPr kumimoji="0" lang="ko-KR" altLang="en-US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ㅣ</a:t>
            </a:r>
            <a:r>
              <a:rPr kumimoji="0" lang="en-US" altLang="ko-KR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- </a:t>
            </a:r>
            <a:r>
              <a:rPr kumimoji="0" lang="ko-KR" altLang="en-US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자본금 </a:t>
            </a:r>
            <a:r>
              <a:rPr kumimoji="0" lang="en-US" altLang="ko-KR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14</a:t>
            </a:r>
            <a:r>
              <a:rPr kumimoji="0" lang="ko-KR" altLang="en-US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억원 증자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1FFDEA5A-C056-43AE-6A9F-FED1DF17090F}"/>
              </a:ext>
            </a:extLst>
          </p:cNvPr>
          <p:cNvSpPr txBox="1"/>
          <p:nvPr/>
        </p:nvSpPr>
        <p:spPr>
          <a:xfrm>
            <a:off x="857594" y="2414885"/>
            <a:ext cx="1224133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0">
              <a:bevelT w="0" h="0" prst="convex"/>
            </a:sp3d>
          </a:bodyPr>
          <a:lstStyle/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98</a:t>
            </a:r>
            <a:r>
              <a:rPr kumimoji="0" lang="ko-KR" altLang="en-US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ㅣ</a:t>
            </a:r>
            <a:r>
              <a:rPr kumimoji="0" lang="en-US" altLang="ko-KR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- </a:t>
            </a:r>
            <a:r>
              <a:rPr kumimoji="0" lang="ko-KR" altLang="en-US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한국어판 주차장</a:t>
            </a:r>
            <a:endParaRPr kumimoji="0" lang="en-US" altLang="ko-KR" sz="700" b="0" i="0" u="none" strike="noStrike" kern="0" cap="none" spc="-10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anose="020B0503020000020004" pitchFamily="50" charset="-127"/>
            </a:endParaRP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  </a:t>
            </a:r>
            <a:r>
              <a:rPr kumimoji="0" lang="ko-KR" altLang="en-US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관리소프트웨어 개발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D3BD13A5-8F89-AD6C-7104-6A6E65F867C5}"/>
              </a:ext>
            </a:extLst>
          </p:cNvPr>
          <p:cNvSpPr txBox="1"/>
          <p:nvPr/>
        </p:nvSpPr>
        <p:spPr>
          <a:xfrm>
            <a:off x="1649682" y="1874822"/>
            <a:ext cx="133561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0">
              <a:bevelT w="0" h="0" prst="convex"/>
            </a:sp3d>
          </a:bodyPr>
          <a:lstStyle/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00</a:t>
            </a:r>
            <a:r>
              <a:rPr kumimoji="0" lang="ko-KR" altLang="en-US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ㅣ</a:t>
            </a:r>
            <a:r>
              <a:rPr kumimoji="0" lang="en-US" altLang="ko-KR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-</a:t>
            </a:r>
            <a:r>
              <a:rPr kumimoji="0" lang="ko-KR" altLang="en-US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자본금 </a:t>
            </a:r>
            <a:r>
              <a:rPr kumimoji="0" lang="en-US" altLang="ko-KR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20.1</a:t>
            </a:r>
            <a:r>
              <a:rPr kumimoji="0" lang="ko-KR" altLang="en-US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억원 증자</a:t>
            </a: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 - </a:t>
            </a:r>
            <a:r>
              <a:rPr kumimoji="0" lang="ko-KR" altLang="en-US" sz="700" b="0" i="0" u="none" strike="noStrike" kern="0" cap="none" spc="-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공장등록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9C2B5D6A-E5BE-5880-BDAA-52DACC1C246D}"/>
              </a:ext>
            </a:extLst>
          </p:cNvPr>
          <p:cNvSpPr txBox="1"/>
          <p:nvPr/>
        </p:nvSpPr>
        <p:spPr>
          <a:xfrm>
            <a:off x="2225746" y="2414885"/>
            <a:ext cx="1337342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0">
              <a:bevelT w="0" h="0" prst="convex"/>
            </a:sp3d>
          </a:bodyPr>
          <a:lstStyle/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01</a:t>
            </a:r>
            <a:r>
              <a:rPr kumimoji="0" lang="ko-KR" altLang="en-US" sz="700" b="0" i="0" u="none" strike="noStrike" kern="0" cap="none" spc="-10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ㅣ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- AKC </a:t>
            </a:r>
            <a:r>
              <a:rPr kumimoji="0" lang="ko-KR" altLang="en-US" sz="700" b="1" i="0" u="none" strike="noStrike" kern="0" cap="none" spc="-10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전명진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사장 취임</a:t>
            </a:r>
            <a:endParaRPr kumimoji="0" lang="en-US" altLang="ko-KR" sz="700" b="1" i="0" u="none" strike="noStrike" kern="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anose="020B0503020000020004" pitchFamily="50" charset="-127"/>
            </a:endParaRP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/>
              </a:rPr>
              <a:t>     </a:t>
            </a:r>
            <a:r>
              <a:rPr kumimoji="0" lang="en-US" altLang="ko-KR" sz="7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/>
              </a:rPr>
              <a:t>-IOS 9001 </a:t>
            </a:r>
            <a:r>
              <a:rPr kumimoji="0" lang="ko-KR" altLang="en-US" sz="7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/>
              </a:rPr>
              <a:t>인증취득</a:t>
            </a:r>
            <a:endParaRPr kumimoji="0" lang="ko-KR" altLang="en-US" sz="700" b="1" i="0" u="none" strike="noStrike" kern="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anose="020B0503020000020004" pitchFamily="50" charset="-127"/>
            </a:endParaRP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91ABAD2B-9999-E4C9-6EE4-C9476C33A88D}"/>
              </a:ext>
            </a:extLst>
          </p:cNvPr>
          <p:cNvSpPr txBox="1"/>
          <p:nvPr/>
        </p:nvSpPr>
        <p:spPr>
          <a:xfrm>
            <a:off x="2830618" y="1874822"/>
            <a:ext cx="127219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0">
              <a:bevelT w="0" h="0" prst="convex"/>
            </a:sp3d>
          </a:bodyPr>
          <a:lstStyle/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02</a:t>
            </a:r>
            <a:r>
              <a:rPr kumimoji="0" lang="ko-KR" altLang="en-US" sz="700" b="0" i="0" u="none" strike="noStrike" kern="0" cap="none" spc="-10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ㅣ</a:t>
            </a: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--</a:t>
            </a:r>
            <a:r>
              <a:rPr kumimoji="0" lang="ko-KR" altLang="en-US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병원 </a:t>
            </a: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OCS</a:t>
            </a:r>
            <a:r>
              <a:rPr kumimoji="0" lang="ko-KR" altLang="en-US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연동</a:t>
            </a: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</a:t>
            </a:r>
            <a:r>
              <a:rPr kumimoji="0" lang="ko-KR" altLang="en-US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주차</a:t>
            </a:r>
            <a:endParaRPr kumimoji="0" lang="en-US" altLang="ko-KR" sz="700" b="0" i="0" u="none" strike="noStrike" kern="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anose="020B0503020000020004" pitchFamily="50" charset="-127"/>
            </a:endParaRP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    </a:t>
            </a:r>
            <a:r>
              <a:rPr kumimoji="0" lang="ko-KR" altLang="en-US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관리시스템 특허출원</a:t>
            </a:r>
          </a:p>
        </p:txBody>
      </p:sp>
      <p:cxnSp>
        <p:nvCxnSpPr>
          <p:cNvPr id="314" name="직선 연결선 313">
            <a:extLst>
              <a:ext uri="{FF2B5EF4-FFF2-40B4-BE49-F238E27FC236}">
                <a16:creationId xmlns:a16="http://schemas.microsoft.com/office/drawing/2014/main" id="{B69C9701-CC64-842C-4363-DB4F0FBF2A39}"/>
              </a:ext>
            </a:extLst>
          </p:cNvPr>
          <p:cNvCxnSpPr/>
          <p:nvPr/>
        </p:nvCxnSpPr>
        <p:spPr>
          <a:xfrm flipV="1">
            <a:off x="3676260" y="2259862"/>
            <a:ext cx="0" cy="144016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315" name="TextBox 314">
            <a:extLst>
              <a:ext uri="{FF2B5EF4-FFF2-40B4-BE49-F238E27FC236}">
                <a16:creationId xmlns:a16="http://schemas.microsoft.com/office/drawing/2014/main" id="{9F60658B-E7E1-62B7-6DB1-5C07E44A7711}"/>
              </a:ext>
            </a:extLst>
          </p:cNvPr>
          <p:cNvSpPr txBox="1"/>
          <p:nvPr/>
        </p:nvSpPr>
        <p:spPr>
          <a:xfrm>
            <a:off x="3449882" y="2414885"/>
            <a:ext cx="1610875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0">
              <a:bevelT w="0" h="0" prst="convex"/>
            </a:sp3d>
          </a:bodyPr>
          <a:lstStyle/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03</a:t>
            </a:r>
            <a:r>
              <a:rPr kumimoji="0" lang="ko-KR" altLang="en-US" sz="700" b="0" i="0" u="none" strike="noStrike" kern="0" cap="none" spc="-10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ㅣ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- 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영등포구 양평동으로</a:t>
            </a:r>
            <a:endParaRPr kumimoji="0" lang="en-US" altLang="ko-KR" sz="700" b="1" i="0" u="none" strike="noStrike" kern="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anose="020B0503020000020004" pitchFamily="50" charset="-127"/>
            </a:endParaRP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   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사옥이전 및 부설연구소 설립</a:t>
            </a:r>
          </a:p>
        </p:txBody>
      </p:sp>
      <p:cxnSp>
        <p:nvCxnSpPr>
          <p:cNvPr id="316" name="직선 연결선 315">
            <a:extLst>
              <a:ext uri="{FF2B5EF4-FFF2-40B4-BE49-F238E27FC236}">
                <a16:creationId xmlns:a16="http://schemas.microsoft.com/office/drawing/2014/main" id="{49CDF85D-DFD6-1F49-B19D-EFCB9AE852F0}"/>
              </a:ext>
            </a:extLst>
          </p:cNvPr>
          <p:cNvCxnSpPr/>
          <p:nvPr/>
        </p:nvCxnSpPr>
        <p:spPr>
          <a:xfrm flipV="1">
            <a:off x="4247295" y="2112223"/>
            <a:ext cx="0" cy="144016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cxnSp>
        <p:nvCxnSpPr>
          <p:cNvPr id="317" name="직선 연결선 316">
            <a:extLst>
              <a:ext uri="{FF2B5EF4-FFF2-40B4-BE49-F238E27FC236}">
                <a16:creationId xmlns:a16="http://schemas.microsoft.com/office/drawing/2014/main" id="{DE4235A2-2C8E-9222-5B34-16CD26D4D4AE}"/>
              </a:ext>
            </a:extLst>
          </p:cNvPr>
          <p:cNvCxnSpPr/>
          <p:nvPr/>
        </p:nvCxnSpPr>
        <p:spPr>
          <a:xfrm flipV="1">
            <a:off x="5149795" y="2259862"/>
            <a:ext cx="0" cy="144016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318" name="TextBox 317">
            <a:extLst>
              <a:ext uri="{FF2B5EF4-FFF2-40B4-BE49-F238E27FC236}">
                <a16:creationId xmlns:a16="http://schemas.microsoft.com/office/drawing/2014/main" id="{3266AD56-9D11-75FB-4869-7478FF1D3BF7}"/>
              </a:ext>
            </a:extLst>
          </p:cNvPr>
          <p:cNvSpPr txBox="1"/>
          <p:nvPr/>
        </p:nvSpPr>
        <p:spPr>
          <a:xfrm>
            <a:off x="4923417" y="2414885"/>
            <a:ext cx="1335616" cy="4154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0">
              <a:bevelT w="0" h="0" prst="convex"/>
            </a:sp3d>
          </a:bodyPr>
          <a:lstStyle/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05</a:t>
            </a:r>
            <a:r>
              <a:rPr kumimoji="0" lang="ko-KR" altLang="en-US" sz="700" b="0" i="0" u="none" strike="noStrike" kern="0" cap="none" spc="-10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ㅣ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- </a:t>
            </a:r>
            <a:r>
              <a:rPr kumimoji="0" lang="ko-KR" altLang="en-US" sz="700" b="1" i="0" u="none" strike="noStrike" kern="0" cap="none" spc="-10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무인요금정산기</a:t>
            </a:r>
            <a:endParaRPr kumimoji="0" lang="en-US" altLang="ko-KR" sz="700" b="1" i="0" u="none" strike="noStrike" kern="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anose="020B0503020000020004" pitchFamily="50" charset="-127"/>
            </a:endParaRP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  (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출구정산기 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NT-7600K)</a:t>
            </a: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  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개발 출시</a:t>
            </a:r>
          </a:p>
        </p:txBody>
      </p:sp>
      <p:cxnSp>
        <p:nvCxnSpPr>
          <p:cNvPr id="319" name="직선 연결선 318">
            <a:extLst>
              <a:ext uri="{FF2B5EF4-FFF2-40B4-BE49-F238E27FC236}">
                <a16:creationId xmlns:a16="http://schemas.microsoft.com/office/drawing/2014/main" id="{AE3FC78B-02C8-1187-6442-7B4734353216}"/>
              </a:ext>
            </a:extLst>
          </p:cNvPr>
          <p:cNvCxnSpPr/>
          <p:nvPr/>
        </p:nvCxnSpPr>
        <p:spPr>
          <a:xfrm flipV="1">
            <a:off x="5432234" y="2112223"/>
            <a:ext cx="0" cy="144016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cxnSp>
        <p:nvCxnSpPr>
          <p:cNvPr id="320" name="직선 연결선 319">
            <a:extLst>
              <a:ext uri="{FF2B5EF4-FFF2-40B4-BE49-F238E27FC236}">
                <a16:creationId xmlns:a16="http://schemas.microsoft.com/office/drawing/2014/main" id="{C719C97E-851D-3A8A-902C-EA8365BD0C05}"/>
              </a:ext>
            </a:extLst>
          </p:cNvPr>
          <p:cNvCxnSpPr/>
          <p:nvPr/>
        </p:nvCxnSpPr>
        <p:spPr>
          <a:xfrm flipV="1">
            <a:off x="6334459" y="2259862"/>
            <a:ext cx="0" cy="144016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321" name="TextBox 320">
            <a:extLst>
              <a:ext uri="{FF2B5EF4-FFF2-40B4-BE49-F238E27FC236}">
                <a16:creationId xmlns:a16="http://schemas.microsoft.com/office/drawing/2014/main" id="{A10CFAF1-528F-0682-0869-98D09D747A9B}"/>
              </a:ext>
            </a:extLst>
          </p:cNvPr>
          <p:cNvSpPr txBox="1"/>
          <p:nvPr/>
        </p:nvSpPr>
        <p:spPr>
          <a:xfrm>
            <a:off x="6108081" y="2414885"/>
            <a:ext cx="1335616" cy="4154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0">
              <a:bevelT w="0" h="0" prst="convex"/>
            </a:sp3d>
          </a:bodyPr>
          <a:lstStyle/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07</a:t>
            </a:r>
            <a:r>
              <a:rPr kumimoji="0" lang="ko-KR" altLang="en-US" sz="700" b="0" i="0" u="none" strike="noStrike" kern="0" cap="none" spc="-10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ㅣ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- 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부산지사 설립</a:t>
            </a: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 -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기술혁신형 중소기업</a:t>
            </a:r>
            <a:endParaRPr kumimoji="0" lang="en-US" altLang="ko-KR" sz="700" b="1" i="0" u="none" strike="noStrike" kern="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anose="020B0503020000020004" pitchFamily="50" charset="-127"/>
            </a:endParaRP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  (INNO-BIZ) 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인증 획득</a:t>
            </a:r>
            <a:endParaRPr kumimoji="0" lang="ko-KR" altLang="en-US" sz="700" b="0" i="0" u="none" strike="noStrike" kern="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anose="020B0503020000020004" pitchFamily="50" charset="-127"/>
            </a:endParaRP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897757B6-83C5-B5FF-0582-A81F1A30579E}"/>
              </a:ext>
            </a:extLst>
          </p:cNvPr>
          <p:cNvSpPr txBox="1"/>
          <p:nvPr/>
        </p:nvSpPr>
        <p:spPr>
          <a:xfrm>
            <a:off x="7039576" y="1874822"/>
            <a:ext cx="1556249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0">
              <a:bevelT w="0" h="0" prst="convex"/>
            </a:sp3d>
          </a:bodyPr>
          <a:lstStyle/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08</a:t>
            </a:r>
            <a:r>
              <a:rPr kumimoji="0" lang="ko-KR" altLang="en-US" sz="700" b="1" i="0" u="none" strike="noStrike" kern="0" cap="none" spc="-10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ㅣ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– 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호남지역 광주지사 설립</a:t>
            </a:r>
            <a:endParaRPr kumimoji="0" lang="en-US" altLang="ko-KR" sz="700" b="1" i="0" u="none" strike="noStrike" kern="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anose="020B0503020000020004" pitchFamily="50" charset="-127"/>
            </a:endParaRP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 - 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초음파 유도시스템 출시</a:t>
            </a:r>
          </a:p>
        </p:txBody>
      </p:sp>
      <p:cxnSp>
        <p:nvCxnSpPr>
          <p:cNvPr id="323" name="직선 연결선 322">
            <a:extLst>
              <a:ext uri="{FF2B5EF4-FFF2-40B4-BE49-F238E27FC236}">
                <a16:creationId xmlns:a16="http://schemas.microsoft.com/office/drawing/2014/main" id="{FDFFE8A0-6961-5CB2-11CE-1385B2C1377D}"/>
              </a:ext>
            </a:extLst>
          </p:cNvPr>
          <p:cNvCxnSpPr/>
          <p:nvPr/>
        </p:nvCxnSpPr>
        <p:spPr>
          <a:xfrm flipV="1">
            <a:off x="7260925" y="2112223"/>
            <a:ext cx="0" cy="144016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325" name="타원 324">
            <a:extLst>
              <a:ext uri="{FF2B5EF4-FFF2-40B4-BE49-F238E27FC236}">
                <a16:creationId xmlns:a16="http://schemas.microsoft.com/office/drawing/2014/main" id="{709F88C2-E7B9-A6D1-264F-65E9B6981D2A}"/>
              </a:ext>
            </a:extLst>
          </p:cNvPr>
          <p:cNvSpPr/>
          <p:nvPr/>
        </p:nvSpPr>
        <p:spPr>
          <a:xfrm>
            <a:off x="7463581" y="2218904"/>
            <a:ext cx="72008" cy="7200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8E94AB4C-6B3E-096E-F16E-8BFEC4849F03}"/>
              </a:ext>
            </a:extLst>
          </p:cNvPr>
          <p:cNvSpPr txBox="1"/>
          <p:nvPr/>
        </p:nvSpPr>
        <p:spPr>
          <a:xfrm>
            <a:off x="8421329" y="1728614"/>
            <a:ext cx="1681672" cy="4154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0">
              <a:bevelT w="0" h="0" prst="convex"/>
            </a:sp3d>
          </a:bodyPr>
          <a:lstStyle/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- </a:t>
            </a:r>
            <a:r>
              <a:rPr kumimoji="0" lang="ko-KR" altLang="en-US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자본금 </a:t>
            </a: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45</a:t>
            </a:r>
            <a:r>
              <a:rPr kumimoji="0" lang="ko-KR" altLang="en-US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억 증자</a:t>
            </a: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- </a:t>
            </a:r>
            <a:r>
              <a:rPr kumimoji="0" lang="ko-KR" altLang="en-US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동종업계 최초 기업신용평가 </a:t>
            </a: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A- </a:t>
            </a:r>
            <a:r>
              <a:rPr kumimoji="0" lang="ko-KR" altLang="en-US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취득</a:t>
            </a:r>
            <a:b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</a:b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(</a:t>
            </a:r>
            <a:r>
              <a:rPr kumimoji="0" lang="ko-KR" altLang="en-US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한국기업데이터</a:t>
            </a: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)</a:t>
            </a:r>
            <a:endParaRPr kumimoji="0" lang="ko-KR" altLang="en-US" sz="700" b="0" i="0" u="none" strike="noStrike" kern="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anose="020B0503020000020004" pitchFamily="50" charset="-127"/>
            </a:endParaRPr>
          </a:p>
        </p:txBody>
      </p:sp>
      <p:sp>
        <p:nvSpPr>
          <p:cNvPr id="327" name="타원 326">
            <a:extLst>
              <a:ext uri="{FF2B5EF4-FFF2-40B4-BE49-F238E27FC236}">
                <a16:creationId xmlns:a16="http://schemas.microsoft.com/office/drawing/2014/main" id="{D5D6F031-3AA8-FAD5-B80B-38A6DC2119B4}"/>
              </a:ext>
            </a:extLst>
          </p:cNvPr>
          <p:cNvSpPr/>
          <p:nvPr/>
        </p:nvSpPr>
        <p:spPr>
          <a:xfrm>
            <a:off x="7225456" y="2218904"/>
            <a:ext cx="72008" cy="7200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28" name="타원 327">
            <a:extLst>
              <a:ext uri="{FF2B5EF4-FFF2-40B4-BE49-F238E27FC236}">
                <a16:creationId xmlns:a16="http://schemas.microsoft.com/office/drawing/2014/main" id="{A17C6FE0-E986-760A-6C18-7F9E53AF2BA9}"/>
              </a:ext>
            </a:extLst>
          </p:cNvPr>
          <p:cNvSpPr/>
          <p:nvPr/>
        </p:nvSpPr>
        <p:spPr>
          <a:xfrm>
            <a:off x="6296769" y="2218904"/>
            <a:ext cx="72008" cy="7200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29" name="타원 328">
            <a:extLst>
              <a:ext uri="{FF2B5EF4-FFF2-40B4-BE49-F238E27FC236}">
                <a16:creationId xmlns:a16="http://schemas.microsoft.com/office/drawing/2014/main" id="{EBEA7ACE-5EFC-0520-F5BF-12240B4C5D83}"/>
              </a:ext>
            </a:extLst>
          </p:cNvPr>
          <p:cNvSpPr/>
          <p:nvPr/>
        </p:nvSpPr>
        <p:spPr>
          <a:xfrm>
            <a:off x="5391894" y="2218904"/>
            <a:ext cx="72008" cy="7200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30" name="타원 329">
            <a:extLst>
              <a:ext uri="{FF2B5EF4-FFF2-40B4-BE49-F238E27FC236}">
                <a16:creationId xmlns:a16="http://schemas.microsoft.com/office/drawing/2014/main" id="{33BD25DA-1EC3-5AF0-6002-7C06C0E4DA29}"/>
              </a:ext>
            </a:extLst>
          </p:cNvPr>
          <p:cNvSpPr/>
          <p:nvPr/>
        </p:nvSpPr>
        <p:spPr>
          <a:xfrm>
            <a:off x="5108526" y="2218904"/>
            <a:ext cx="72008" cy="7200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31" name="타원 330">
            <a:extLst>
              <a:ext uri="{FF2B5EF4-FFF2-40B4-BE49-F238E27FC236}">
                <a16:creationId xmlns:a16="http://schemas.microsoft.com/office/drawing/2014/main" id="{DA2741AB-305A-03C5-9B0D-95CC25B8625B}"/>
              </a:ext>
            </a:extLst>
          </p:cNvPr>
          <p:cNvSpPr/>
          <p:nvPr/>
        </p:nvSpPr>
        <p:spPr>
          <a:xfrm>
            <a:off x="4210795" y="2218904"/>
            <a:ext cx="72008" cy="7200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32" name="타원 331">
            <a:extLst>
              <a:ext uri="{FF2B5EF4-FFF2-40B4-BE49-F238E27FC236}">
                <a16:creationId xmlns:a16="http://schemas.microsoft.com/office/drawing/2014/main" id="{4BB51495-9DEA-44CB-64D1-226073420C0C}"/>
              </a:ext>
            </a:extLst>
          </p:cNvPr>
          <p:cNvSpPr/>
          <p:nvPr/>
        </p:nvSpPr>
        <p:spPr>
          <a:xfrm>
            <a:off x="3644057" y="2218904"/>
            <a:ext cx="72008" cy="7200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333" name="직선 연결선 332">
            <a:extLst>
              <a:ext uri="{FF2B5EF4-FFF2-40B4-BE49-F238E27FC236}">
                <a16:creationId xmlns:a16="http://schemas.microsoft.com/office/drawing/2014/main" id="{622A7DFE-44DC-D7E0-8A5E-EAF5D7E2DA4F}"/>
              </a:ext>
            </a:extLst>
          </p:cNvPr>
          <p:cNvCxnSpPr>
            <a:cxnSpLocks/>
          </p:cNvCxnSpPr>
          <p:nvPr/>
        </p:nvCxnSpPr>
        <p:spPr>
          <a:xfrm flipV="1">
            <a:off x="3049526" y="2112223"/>
            <a:ext cx="0" cy="144016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334" name="타원 333">
            <a:extLst>
              <a:ext uri="{FF2B5EF4-FFF2-40B4-BE49-F238E27FC236}">
                <a16:creationId xmlns:a16="http://schemas.microsoft.com/office/drawing/2014/main" id="{B8DBF457-CEA2-E8F1-C895-BE2847CBD027}"/>
              </a:ext>
            </a:extLst>
          </p:cNvPr>
          <p:cNvSpPr/>
          <p:nvPr/>
        </p:nvSpPr>
        <p:spPr>
          <a:xfrm>
            <a:off x="3013026" y="2218904"/>
            <a:ext cx="72008" cy="7200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335" name="직선 연결선 334">
            <a:extLst>
              <a:ext uri="{FF2B5EF4-FFF2-40B4-BE49-F238E27FC236}">
                <a16:creationId xmlns:a16="http://schemas.microsoft.com/office/drawing/2014/main" id="{6DED80C0-941F-81A9-181D-3FDECCA58F16}"/>
              </a:ext>
            </a:extLst>
          </p:cNvPr>
          <p:cNvCxnSpPr>
            <a:cxnSpLocks/>
          </p:cNvCxnSpPr>
          <p:nvPr/>
        </p:nvCxnSpPr>
        <p:spPr>
          <a:xfrm flipV="1">
            <a:off x="2447535" y="2259862"/>
            <a:ext cx="0" cy="144016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336" name="타원 335">
            <a:extLst>
              <a:ext uri="{FF2B5EF4-FFF2-40B4-BE49-F238E27FC236}">
                <a16:creationId xmlns:a16="http://schemas.microsoft.com/office/drawing/2014/main" id="{FEDCBC49-EC55-238F-7A2C-49085B4C319F}"/>
              </a:ext>
            </a:extLst>
          </p:cNvPr>
          <p:cNvSpPr/>
          <p:nvPr/>
        </p:nvSpPr>
        <p:spPr>
          <a:xfrm>
            <a:off x="2415332" y="2218904"/>
            <a:ext cx="72008" cy="7200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337" name="직선 연결선 336">
            <a:extLst>
              <a:ext uri="{FF2B5EF4-FFF2-40B4-BE49-F238E27FC236}">
                <a16:creationId xmlns:a16="http://schemas.microsoft.com/office/drawing/2014/main" id="{D38EE3DD-1621-3C1D-CACE-FA58B45F4CF4}"/>
              </a:ext>
            </a:extLst>
          </p:cNvPr>
          <p:cNvCxnSpPr>
            <a:cxnSpLocks/>
          </p:cNvCxnSpPr>
          <p:nvPr/>
        </p:nvCxnSpPr>
        <p:spPr>
          <a:xfrm flipV="1">
            <a:off x="1875569" y="2112223"/>
            <a:ext cx="0" cy="144016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338" name="타원 337">
            <a:extLst>
              <a:ext uri="{FF2B5EF4-FFF2-40B4-BE49-F238E27FC236}">
                <a16:creationId xmlns:a16="http://schemas.microsoft.com/office/drawing/2014/main" id="{64457DA3-239D-003A-4060-065D5E58E37F}"/>
              </a:ext>
            </a:extLst>
          </p:cNvPr>
          <p:cNvSpPr/>
          <p:nvPr/>
        </p:nvSpPr>
        <p:spPr>
          <a:xfrm>
            <a:off x="1839069" y="2218904"/>
            <a:ext cx="72008" cy="7200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339" name="직선 연결선 338">
            <a:extLst>
              <a:ext uri="{FF2B5EF4-FFF2-40B4-BE49-F238E27FC236}">
                <a16:creationId xmlns:a16="http://schemas.microsoft.com/office/drawing/2014/main" id="{8C84AAF4-2195-12AA-69EA-A339882BBBA6}"/>
              </a:ext>
            </a:extLst>
          </p:cNvPr>
          <p:cNvCxnSpPr>
            <a:cxnSpLocks/>
          </p:cNvCxnSpPr>
          <p:nvPr/>
        </p:nvCxnSpPr>
        <p:spPr>
          <a:xfrm flipV="1">
            <a:off x="730187" y="2112223"/>
            <a:ext cx="0" cy="144016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340" name="타원 339">
            <a:extLst>
              <a:ext uri="{FF2B5EF4-FFF2-40B4-BE49-F238E27FC236}">
                <a16:creationId xmlns:a16="http://schemas.microsoft.com/office/drawing/2014/main" id="{16B528E3-811F-1A48-BBAB-079C607F0419}"/>
              </a:ext>
            </a:extLst>
          </p:cNvPr>
          <p:cNvSpPr/>
          <p:nvPr/>
        </p:nvSpPr>
        <p:spPr>
          <a:xfrm>
            <a:off x="693687" y="2218904"/>
            <a:ext cx="72008" cy="7200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341" name="직선 연결선 340">
            <a:extLst>
              <a:ext uri="{FF2B5EF4-FFF2-40B4-BE49-F238E27FC236}">
                <a16:creationId xmlns:a16="http://schemas.microsoft.com/office/drawing/2014/main" id="{EC4A9500-AA65-8BEB-F885-8F87312A39CF}"/>
              </a:ext>
            </a:extLst>
          </p:cNvPr>
          <p:cNvCxnSpPr>
            <a:cxnSpLocks/>
          </p:cNvCxnSpPr>
          <p:nvPr/>
        </p:nvCxnSpPr>
        <p:spPr>
          <a:xfrm flipV="1">
            <a:off x="1073553" y="2259862"/>
            <a:ext cx="0" cy="144016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342" name="타원 341">
            <a:extLst>
              <a:ext uri="{FF2B5EF4-FFF2-40B4-BE49-F238E27FC236}">
                <a16:creationId xmlns:a16="http://schemas.microsoft.com/office/drawing/2014/main" id="{6B539B4D-A4DE-5FAF-C0D4-53F074436E3B}"/>
              </a:ext>
            </a:extLst>
          </p:cNvPr>
          <p:cNvSpPr/>
          <p:nvPr/>
        </p:nvSpPr>
        <p:spPr>
          <a:xfrm>
            <a:off x="1041350" y="2218904"/>
            <a:ext cx="72008" cy="7200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033C3867-21F1-4A47-8C4B-885B402F84D8}"/>
              </a:ext>
            </a:extLst>
          </p:cNvPr>
          <p:cNvSpPr txBox="1"/>
          <p:nvPr/>
        </p:nvSpPr>
        <p:spPr>
          <a:xfrm>
            <a:off x="9308324" y="2126266"/>
            <a:ext cx="4706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1" i="0" u="none" strike="noStrike" kern="0" cap="none" spc="-80" normalizeH="0" baseline="0" noProof="0" dirty="0">
                <a:ln>
                  <a:noFill/>
                </a:ln>
                <a:solidFill>
                  <a:srgbClr val="1B3D85"/>
                </a:solidFill>
                <a:effectLst/>
                <a:uLnTx/>
                <a:uFillTx/>
                <a:latin typeface="맑은 고딕"/>
              </a:rPr>
              <a:t>2010</a:t>
            </a:r>
            <a:endParaRPr kumimoji="0" lang="ko-KR" altLang="en-US" sz="1050" b="1" i="0" u="none" strike="noStrike" kern="0" cap="none" spc="-80" normalizeH="0" baseline="0" noProof="0" dirty="0">
              <a:ln>
                <a:noFill/>
              </a:ln>
              <a:solidFill>
                <a:srgbClr val="1B3D85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2025B9FA-54B0-23FA-8790-149EABED89C4}"/>
              </a:ext>
            </a:extLst>
          </p:cNvPr>
          <p:cNvSpPr txBox="1"/>
          <p:nvPr/>
        </p:nvSpPr>
        <p:spPr>
          <a:xfrm>
            <a:off x="7284441" y="2414885"/>
            <a:ext cx="2355222" cy="6309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0">
              <a:bevelT w="0" h="0" prst="convex"/>
            </a:sp3d>
          </a:bodyPr>
          <a:lstStyle/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09</a:t>
            </a:r>
            <a:r>
              <a:rPr kumimoji="0" lang="ko-KR" altLang="en-US" sz="700" b="0" i="0" u="none" strike="noStrike" kern="0" cap="none" spc="-10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ㅣ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- 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영등포 타임스퀘어 준공 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(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초음파유도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/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위치확인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)</a:t>
            </a:r>
            <a:endParaRPr kumimoji="0" lang="ko-KR" altLang="en-US" sz="700" b="1" i="0" u="none" strike="noStrike" kern="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anose="020B0503020000020004" pitchFamily="50" charset="-127"/>
            </a:endParaRP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- 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생산라인구축 “구미공장” 설립</a:t>
            </a: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- 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차량번호인식기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(LPR)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개발 출시</a:t>
            </a: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- 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“</a:t>
            </a: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GLOBAL MANAGEMENT AWARDS 2009”</a:t>
            </a:r>
          </a:p>
          <a:p>
            <a:pPr marL="0" marR="0" lvl="0" indent="0" defTabSz="1043056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          </a:t>
            </a:r>
            <a:r>
              <a:rPr kumimoji="0" lang="ko-KR" altLang="en-US" sz="7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anose="020B0503020000020004" pitchFamily="50" charset="-127"/>
              </a:rPr>
              <a:t>글로벌 경영대상 선정</a:t>
            </a:r>
          </a:p>
        </p:txBody>
      </p:sp>
      <p:cxnSp>
        <p:nvCxnSpPr>
          <p:cNvPr id="345" name="직선 연결선 344">
            <a:extLst>
              <a:ext uri="{FF2B5EF4-FFF2-40B4-BE49-F238E27FC236}">
                <a16:creationId xmlns:a16="http://schemas.microsoft.com/office/drawing/2014/main" id="{6551BDE2-DDA7-10E6-CF84-6A7F55430DD2}"/>
              </a:ext>
            </a:extLst>
          </p:cNvPr>
          <p:cNvCxnSpPr/>
          <p:nvPr/>
        </p:nvCxnSpPr>
        <p:spPr>
          <a:xfrm flipV="1">
            <a:off x="7503200" y="2259862"/>
            <a:ext cx="0" cy="144016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grpSp>
        <p:nvGrpSpPr>
          <p:cNvPr id="346" name="그룹 345">
            <a:extLst>
              <a:ext uri="{FF2B5EF4-FFF2-40B4-BE49-F238E27FC236}">
                <a16:creationId xmlns:a16="http://schemas.microsoft.com/office/drawing/2014/main" id="{D0D6736D-1EB2-8C76-4FB7-9B6A0BBCAD11}"/>
              </a:ext>
            </a:extLst>
          </p:cNvPr>
          <p:cNvGrpSpPr/>
          <p:nvPr/>
        </p:nvGrpSpPr>
        <p:grpSpPr>
          <a:xfrm>
            <a:off x="0" y="3075128"/>
            <a:ext cx="9906001" cy="309937"/>
            <a:chOff x="334112" y="3228204"/>
            <a:chExt cx="9571888" cy="252000"/>
          </a:xfrm>
        </p:grpSpPr>
        <p:sp>
          <p:nvSpPr>
            <p:cNvPr id="347" name="직사각형 346">
              <a:extLst>
                <a:ext uri="{FF2B5EF4-FFF2-40B4-BE49-F238E27FC236}">
                  <a16:creationId xmlns:a16="http://schemas.microsoft.com/office/drawing/2014/main" id="{C63DACE7-6C0C-E207-7223-A38480F62669}"/>
                </a:ext>
              </a:extLst>
            </p:cNvPr>
            <p:cNvSpPr/>
            <p:nvPr/>
          </p:nvSpPr>
          <p:spPr>
            <a:xfrm>
              <a:off x="6800760" y="3228204"/>
              <a:ext cx="3105240" cy="252000"/>
            </a:xfrm>
            <a:prstGeom prst="rect">
              <a:avLst/>
            </a:prstGeom>
            <a:solidFill>
              <a:srgbClr val="D4D8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8" name="직사각형 347">
              <a:extLst>
                <a:ext uri="{FF2B5EF4-FFF2-40B4-BE49-F238E27FC236}">
                  <a16:creationId xmlns:a16="http://schemas.microsoft.com/office/drawing/2014/main" id="{5684B73C-A721-D650-7CA0-59DCA831A0D9}"/>
                </a:ext>
              </a:extLst>
            </p:cNvPr>
            <p:cNvSpPr/>
            <p:nvPr/>
          </p:nvSpPr>
          <p:spPr>
            <a:xfrm>
              <a:off x="4239895" y="3228204"/>
              <a:ext cx="2875224" cy="252000"/>
            </a:xfrm>
            <a:prstGeom prst="rect">
              <a:avLst/>
            </a:prstGeom>
            <a:solidFill>
              <a:srgbClr val="18529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9" name="직사각형 348">
              <a:extLst>
                <a:ext uri="{FF2B5EF4-FFF2-40B4-BE49-F238E27FC236}">
                  <a16:creationId xmlns:a16="http://schemas.microsoft.com/office/drawing/2014/main" id="{3BB128A1-B40E-5A28-F56A-4C1F8B4961AA}"/>
                </a:ext>
              </a:extLst>
            </p:cNvPr>
            <p:cNvSpPr/>
            <p:nvPr/>
          </p:nvSpPr>
          <p:spPr>
            <a:xfrm>
              <a:off x="334112" y="3228204"/>
              <a:ext cx="3913452" cy="252000"/>
            </a:xfrm>
            <a:prstGeom prst="rect">
              <a:avLst/>
            </a:prstGeom>
            <a:solidFill>
              <a:srgbClr val="1B3C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0" name="화살표: 오각형 349">
              <a:extLst>
                <a:ext uri="{FF2B5EF4-FFF2-40B4-BE49-F238E27FC236}">
                  <a16:creationId xmlns:a16="http://schemas.microsoft.com/office/drawing/2014/main" id="{DC7EE94B-BE40-1813-69D8-151DB289A23C}"/>
                </a:ext>
              </a:extLst>
            </p:cNvPr>
            <p:cNvSpPr/>
            <p:nvPr/>
          </p:nvSpPr>
          <p:spPr>
            <a:xfrm rot="10800000">
              <a:off x="6636488" y="3228204"/>
              <a:ext cx="788780" cy="252000"/>
            </a:xfrm>
            <a:prstGeom prst="homePlate">
              <a:avLst/>
            </a:prstGeom>
            <a:solidFill>
              <a:srgbClr val="D4D8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1" name="화살표: 오각형 350">
              <a:extLst>
                <a:ext uri="{FF2B5EF4-FFF2-40B4-BE49-F238E27FC236}">
                  <a16:creationId xmlns:a16="http://schemas.microsoft.com/office/drawing/2014/main" id="{98615A9D-31A3-CE84-6386-4FCB8AF3A762}"/>
                </a:ext>
              </a:extLst>
            </p:cNvPr>
            <p:cNvSpPr/>
            <p:nvPr/>
          </p:nvSpPr>
          <p:spPr>
            <a:xfrm rot="10800000">
              <a:off x="3648813" y="3228204"/>
              <a:ext cx="788780" cy="252000"/>
            </a:xfrm>
            <a:prstGeom prst="homePlate">
              <a:avLst/>
            </a:prstGeom>
            <a:solidFill>
              <a:srgbClr val="18529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52" name="TextBox 351">
            <a:extLst>
              <a:ext uri="{FF2B5EF4-FFF2-40B4-BE49-F238E27FC236}">
                <a16:creationId xmlns:a16="http://schemas.microsoft.com/office/drawing/2014/main" id="{DEEA80CA-6397-D4F3-61FD-9D700F7B1A01}"/>
              </a:ext>
            </a:extLst>
          </p:cNvPr>
          <p:cNvSpPr txBox="1"/>
          <p:nvPr/>
        </p:nvSpPr>
        <p:spPr>
          <a:xfrm>
            <a:off x="1631222" y="3111571"/>
            <a:ext cx="816313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500" b="1" spc="-3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확장기</a:t>
            </a:r>
            <a:endParaRPr lang="ko-KR" altLang="en-US" sz="1500" b="1" spc="-3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1E789A50-C8AD-5D7B-45B6-AFE0BCB2A951}"/>
              </a:ext>
            </a:extLst>
          </p:cNvPr>
          <p:cNvSpPr txBox="1"/>
          <p:nvPr/>
        </p:nvSpPr>
        <p:spPr>
          <a:xfrm>
            <a:off x="4841147" y="3111571"/>
            <a:ext cx="816313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500" b="1" spc="-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성장기</a:t>
            </a: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E20D5B9A-47CE-5AA3-126B-6E7060A3C2D0}"/>
              </a:ext>
            </a:extLst>
          </p:cNvPr>
          <p:cNvSpPr txBox="1"/>
          <p:nvPr/>
        </p:nvSpPr>
        <p:spPr>
          <a:xfrm>
            <a:off x="8089172" y="3111571"/>
            <a:ext cx="816313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500" b="1" spc="-3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B3C85"/>
                </a:solidFill>
                <a:latin typeface="+mn-ea"/>
              </a:rPr>
              <a:t>도약기</a:t>
            </a:r>
            <a:endParaRPr lang="ko-KR" altLang="en-US" sz="1500" b="1" spc="-3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B3C85"/>
              </a:solidFill>
              <a:latin typeface="+mn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A2F591-0712-F017-E016-C70235B2669A}"/>
              </a:ext>
            </a:extLst>
          </p:cNvPr>
          <p:cNvSpPr txBox="1"/>
          <p:nvPr/>
        </p:nvSpPr>
        <p:spPr>
          <a:xfrm>
            <a:off x="695325" y="804534"/>
            <a:ext cx="47777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04</a:t>
            </a:r>
            <a:endParaRPr lang="ko-KR" altLang="en-US" sz="20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FB8F1BD-97C1-2F7B-C347-80958F88FFB0}"/>
              </a:ext>
            </a:extLst>
          </p:cNvPr>
          <p:cNvGrpSpPr/>
          <p:nvPr/>
        </p:nvGrpSpPr>
        <p:grpSpPr>
          <a:xfrm>
            <a:off x="633000" y="345647"/>
            <a:ext cx="8651526" cy="246221"/>
            <a:chOff x="633000" y="345647"/>
            <a:chExt cx="8651526" cy="246221"/>
          </a:xfrm>
        </p:grpSpPr>
        <p:sp>
          <p:nvSpPr>
            <p:cNvPr id="14" name="Object 104">
              <a:extLst>
                <a:ext uri="{FF2B5EF4-FFF2-40B4-BE49-F238E27FC236}">
                  <a16:creationId xmlns:a16="http://schemas.microsoft.com/office/drawing/2014/main" id="{9F1AA07B-95DD-287F-94A8-2317ADD08714}"/>
                </a:ext>
              </a:extLst>
            </p:cNvPr>
            <p:cNvSpPr txBox="1"/>
            <p:nvPr/>
          </p:nvSpPr>
          <p:spPr>
            <a:xfrm>
              <a:off x="6309729" y="345647"/>
              <a:ext cx="1728381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Worldwide Parking NO.1</a:t>
              </a:r>
            </a:p>
          </p:txBody>
        </p:sp>
        <p:sp>
          <p:nvSpPr>
            <p:cNvPr id="30" name="Object 103">
              <a:extLst>
                <a:ext uri="{FF2B5EF4-FFF2-40B4-BE49-F238E27FC236}">
                  <a16:creationId xmlns:a16="http://schemas.microsoft.com/office/drawing/2014/main" id="{A5E5E639-D317-84C6-83B9-CAAFB5E8939C}"/>
                </a:ext>
              </a:extLst>
            </p:cNvPr>
            <p:cNvSpPr txBox="1"/>
            <p:nvPr/>
          </p:nvSpPr>
          <p:spPr>
            <a:xfrm>
              <a:off x="644526" y="345647"/>
              <a:ext cx="2821045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Total Parking Management System </a:t>
              </a: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1A46A56E-B385-8E90-0A2E-27EDFE864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85778" y="403370"/>
              <a:ext cx="780548" cy="126265"/>
            </a:xfrm>
            <a:prstGeom prst="rect">
              <a:avLst/>
            </a:prstGeom>
          </p:spPr>
        </p:pic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19431DF3-613F-A198-AD56-09E3E6D987F1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580659"/>
              <a:ext cx="864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728950D2-4CF5-C2C7-C2D8-CBE40B5B86F8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454947DA-AD2E-186F-D625-1D389E7F06CC}"/>
                </a:ext>
              </a:extLst>
            </p:cNvPr>
            <p:cNvCxnSpPr>
              <a:cxnSpLocks/>
            </p:cNvCxnSpPr>
            <p:nvPr/>
          </p:nvCxnSpPr>
          <p:spPr>
            <a:xfrm>
              <a:off x="6327285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59ECA83B-F6E6-FEC1-EFA3-BB67EF76A840}"/>
                </a:ext>
              </a:extLst>
            </p:cNvPr>
            <p:cNvGrpSpPr/>
            <p:nvPr/>
          </p:nvGrpSpPr>
          <p:grpSpPr>
            <a:xfrm>
              <a:off x="8825325" y="346659"/>
              <a:ext cx="447675" cy="234000"/>
              <a:chOff x="8624475" y="251409"/>
              <a:chExt cx="447675" cy="234000"/>
            </a:xfrm>
          </p:grpSpPr>
          <p:cxnSp>
            <p:nvCxnSpPr>
              <p:cNvPr id="38" name="직선 연결선 37">
                <a:extLst>
                  <a:ext uri="{FF2B5EF4-FFF2-40B4-BE49-F238E27FC236}">
                    <a16:creationId xmlns:a16="http://schemas.microsoft.com/office/drawing/2014/main" id="{98A3E35B-7FD9-15EC-2BF7-BDDBFF76F2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4475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직선 연결선 38">
                <a:extLst>
                  <a:ext uri="{FF2B5EF4-FFF2-40B4-BE49-F238E27FC236}">
                    <a16:creationId xmlns:a16="http://schemas.microsoft.com/office/drawing/2014/main" id="{C03D59E3-4BF7-3286-2DBB-142A757256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2150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Rectangle 9">
              <a:extLst>
                <a:ext uri="{FF2B5EF4-FFF2-40B4-BE49-F238E27FC236}">
                  <a16:creationId xmlns:a16="http://schemas.microsoft.com/office/drawing/2014/main" id="{24CA6090-4D45-E8C5-F642-EDA410D9A8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3726" y="347068"/>
              <a:ext cx="460800" cy="24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marL="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7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74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1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49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36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23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710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98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 kern="1200" baseline="0" noProof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t>P.</a:t>
              </a:r>
              <a:fld id="{625A4F5B-2CBB-4175-9E0C-5C64BCE0D65F}" type="slidenum">
                <a:rPr lang="en-US" altLang="ko-KR" sz="1000" kern="1200" baseline="0" noProof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7</a:t>
              </a:fld>
              <a:endParaRPr lang="en-US" altLang="ko-KR" sz="1000" kern="120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EE2A386B-1C8F-C486-B321-5C33EBE2A5B5}"/>
                </a:ext>
              </a:extLst>
            </p:cNvPr>
            <p:cNvCxnSpPr>
              <a:cxnSpLocks/>
            </p:cNvCxnSpPr>
            <p:nvPr/>
          </p:nvCxnSpPr>
          <p:spPr>
            <a:xfrm>
              <a:off x="7907719" y="345647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54B07C-368A-98A3-1A7F-FFE81F6294C6}"/>
              </a:ext>
            </a:extLst>
          </p:cNvPr>
          <p:cNvSpPr txBox="1"/>
          <p:nvPr/>
        </p:nvSpPr>
        <p:spPr>
          <a:xfrm>
            <a:off x="627012" y="3773948"/>
            <a:ext cx="851546" cy="1657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1042847" latinLnBrk="1">
              <a:lnSpc>
                <a:spcPts val="1200"/>
              </a:lnSpc>
            </a:pPr>
            <a:r>
              <a:rPr lang="en-US" altLang="ko-KR" sz="1800" b="1" spc="-80" dirty="0">
                <a:solidFill>
                  <a:srgbClr val="1B3C85"/>
                </a:solidFill>
                <a:latin typeface="맑은 고딕" panose="020B0503020000020004" pitchFamily="50" charset="-127"/>
              </a:rPr>
              <a:t> 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716569-0047-1631-FFFE-AFDDEF0CAB90}"/>
              </a:ext>
            </a:extLst>
          </p:cNvPr>
          <p:cNvSpPr txBox="1"/>
          <p:nvPr/>
        </p:nvSpPr>
        <p:spPr>
          <a:xfrm>
            <a:off x="1239783" y="3730238"/>
            <a:ext cx="1598194" cy="4103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 extrusionH="12700">
              <a:bevelT w="0" h="0" prst="convex"/>
            </a:sp3d>
          </a:bodyPr>
          <a:lstStyle>
            <a:defPPr>
              <a:defRPr lang="en-US"/>
            </a:defPPr>
            <a:lvl1pPr defTabSz="906248" latinLnBrk="1">
              <a:lnSpc>
                <a:spcPts val="1100"/>
              </a:lnSpc>
              <a:defRPr sz="800" b="1" spc="-80">
                <a:solidFill>
                  <a:srgbClr val="1F4D9F"/>
                </a:solidFill>
                <a:latin typeface="맑은 고딕" panose="020B0503020000020004" pitchFamily="50" charset="-127"/>
              </a:defRPr>
            </a:lvl1pPr>
          </a:lstStyle>
          <a:p>
            <a:r>
              <a:rPr lang="en-US" altLang="ko-KR" sz="800" b="0" spc="-75" dirty="0">
                <a:solidFill>
                  <a:prstClr val="black"/>
                </a:solidFill>
                <a:latin typeface="맑은 고딕" panose="020B0503020000020004" pitchFamily="50" charset="-127"/>
              </a:rPr>
              <a:t>- </a:t>
            </a:r>
            <a:r>
              <a:rPr lang="ko-KR" altLang="en-US" b="0" spc="-75" dirty="0">
                <a:solidFill>
                  <a:prstClr val="black"/>
                </a:solidFill>
              </a:rPr>
              <a:t>경방 타임스퀘어 개선 공사</a:t>
            </a:r>
            <a:endParaRPr lang="en-US" altLang="ko-KR" b="0" spc="-75" dirty="0">
              <a:solidFill>
                <a:prstClr val="black"/>
              </a:solidFill>
            </a:endParaRPr>
          </a:p>
          <a:p>
            <a:r>
              <a:rPr lang="en-US" altLang="ko-KR" spc="-75" dirty="0">
                <a:solidFill>
                  <a:srgbClr val="0579CC"/>
                </a:solidFill>
              </a:rPr>
              <a:t>- </a:t>
            </a:r>
            <a:r>
              <a:rPr lang="ko-KR" altLang="en-US" spc="-75" dirty="0">
                <a:solidFill>
                  <a:srgbClr val="0579CC"/>
                </a:solidFill>
              </a:rPr>
              <a:t>제일건설 파주 운정 외  </a:t>
            </a:r>
            <a:r>
              <a:rPr lang="en-US" altLang="ko-KR" spc="-75" dirty="0">
                <a:solidFill>
                  <a:srgbClr val="0579CC"/>
                </a:solidFill>
              </a:rPr>
              <a:t>7</a:t>
            </a:r>
            <a:r>
              <a:rPr lang="ko-KR" altLang="en-US" spc="-75" dirty="0">
                <a:solidFill>
                  <a:srgbClr val="0579CC"/>
                </a:solidFill>
              </a:rPr>
              <a:t>개 현장 준공</a:t>
            </a:r>
            <a:endParaRPr lang="en-US" altLang="ko-KR" spc="-75" dirty="0">
              <a:solidFill>
                <a:srgbClr val="0579CC"/>
              </a:solidFill>
            </a:endParaRPr>
          </a:p>
          <a:p>
            <a:r>
              <a:rPr lang="en-US" altLang="ko-KR" spc="-75" dirty="0">
                <a:solidFill>
                  <a:srgbClr val="0579CC"/>
                </a:solidFill>
              </a:rPr>
              <a:t>- </a:t>
            </a:r>
            <a:r>
              <a:rPr lang="ko-KR" altLang="en-US" spc="-75" dirty="0">
                <a:solidFill>
                  <a:srgbClr val="0579CC"/>
                </a:solidFill>
              </a:rPr>
              <a:t>스타필드 수원점 준공</a:t>
            </a:r>
            <a:endParaRPr lang="en-US" altLang="ko-KR" spc="-75" dirty="0">
              <a:solidFill>
                <a:srgbClr val="057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305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AF18D5-99AF-09AC-B587-71EF2A684A8F}"/>
              </a:ext>
            </a:extLst>
          </p:cNvPr>
          <p:cNvSpPr txBox="1"/>
          <p:nvPr/>
        </p:nvSpPr>
        <p:spPr>
          <a:xfrm>
            <a:off x="695325" y="1074735"/>
            <a:ext cx="477777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3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조직도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C60A3AD-5E05-483F-7404-A9BE73DE693C}"/>
              </a:ext>
            </a:extLst>
          </p:cNvPr>
          <p:cNvSpPr txBox="1"/>
          <p:nvPr/>
        </p:nvSpPr>
        <p:spPr>
          <a:xfrm>
            <a:off x="695325" y="804534"/>
            <a:ext cx="47777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000" b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05</a:t>
            </a:r>
            <a:endParaRPr lang="ko-KR" altLang="en-US" sz="20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DEEC901-B70A-D627-2529-8711A05D63FB}"/>
              </a:ext>
            </a:extLst>
          </p:cNvPr>
          <p:cNvGrpSpPr/>
          <p:nvPr/>
        </p:nvGrpSpPr>
        <p:grpSpPr>
          <a:xfrm>
            <a:off x="633000" y="345647"/>
            <a:ext cx="8651526" cy="246221"/>
            <a:chOff x="633000" y="345647"/>
            <a:chExt cx="8651526" cy="246221"/>
          </a:xfrm>
        </p:grpSpPr>
        <p:sp>
          <p:nvSpPr>
            <p:cNvPr id="10" name="Object 104">
              <a:extLst>
                <a:ext uri="{FF2B5EF4-FFF2-40B4-BE49-F238E27FC236}">
                  <a16:creationId xmlns:a16="http://schemas.microsoft.com/office/drawing/2014/main" id="{B0CBD685-3E2D-69A9-BAC0-D7E385E1C5E2}"/>
                </a:ext>
              </a:extLst>
            </p:cNvPr>
            <p:cNvSpPr txBox="1"/>
            <p:nvPr/>
          </p:nvSpPr>
          <p:spPr>
            <a:xfrm>
              <a:off x="6309729" y="345647"/>
              <a:ext cx="1728381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Worldwide Parking NO.1</a:t>
              </a:r>
            </a:p>
          </p:txBody>
        </p:sp>
        <p:sp>
          <p:nvSpPr>
            <p:cNvPr id="11" name="Object 103">
              <a:extLst>
                <a:ext uri="{FF2B5EF4-FFF2-40B4-BE49-F238E27FC236}">
                  <a16:creationId xmlns:a16="http://schemas.microsoft.com/office/drawing/2014/main" id="{4F4CDE91-C5F8-518B-C178-7CA55DD04570}"/>
                </a:ext>
              </a:extLst>
            </p:cNvPr>
            <p:cNvSpPr txBox="1"/>
            <p:nvPr/>
          </p:nvSpPr>
          <p:spPr>
            <a:xfrm>
              <a:off x="644526" y="345647"/>
              <a:ext cx="2821045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Total Parking Management System </a:t>
              </a:r>
            </a:p>
          </p:txBody>
        </p:sp>
        <p:pic>
          <p:nvPicPr>
            <p:cNvPr id="13" name="그래픽 12">
              <a:extLst>
                <a:ext uri="{FF2B5EF4-FFF2-40B4-BE49-F238E27FC236}">
                  <a16:creationId xmlns:a16="http://schemas.microsoft.com/office/drawing/2014/main" id="{AD270CE8-5C3B-95D5-D453-1EDF748F9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85778" y="403370"/>
              <a:ext cx="780548" cy="126265"/>
            </a:xfrm>
            <a:prstGeom prst="rect">
              <a:avLst/>
            </a:prstGeom>
          </p:spPr>
        </p:pic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FF5E811-31EE-F113-FCA1-D784E453E2FC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580659"/>
              <a:ext cx="864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84957335-80BA-76C0-6067-01B0B9B6B6CE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59BB7964-E1A2-70D9-F58E-49CADBCB4F57}"/>
                </a:ext>
              </a:extLst>
            </p:cNvPr>
            <p:cNvCxnSpPr>
              <a:cxnSpLocks/>
            </p:cNvCxnSpPr>
            <p:nvPr/>
          </p:nvCxnSpPr>
          <p:spPr>
            <a:xfrm>
              <a:off x="6327285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94D19E4-9503-6A3B-44F6-ACCB87CBDF76}"/>
                </a:ext>
              </a:extLst>
            </p:cNvPr>
            <p:cNvGrpSpPr/>
            <p:nvPr/>
          </p:nvGrpSpPr>
          <p:grpSpPr>
            <a:xfrm>
              <a:off x="8825325" y="346659"/>
              <a:ext cx="447675" cy="234000"/>
              <a:chOff x="8624475" y="251409"/>
              <a:chExt cx="447675" cy="234000"/>
            </a:xfrm>
          </p:grpSpPr>
          <p:cxnSp>
            <p:nvCxnSpPr>
              <p:cNvPr id="21" name="직선 연결선 20">
                <a:extLst>
                  <a:ext uri="{FF2B5EF4-FFF2-40B4-BE49-F238E27FC236}">
                    <a16:creationId xmlns:a16="http://schemas.microsoft.com/office/drawing/2014/main" id="{58690B7A-CBBE-1F60-BC15-9B24BAAF7A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4475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직선 연결선 21">
                <a:extLst>
                  <a:ext uri="{FF2B5EF4-FFF2-40B4-BE49-F238E27FC236}">
                    <a16:creationId xmlns:a16="http://schemas.microsoft.com/office/drawing/2014/main" id="{A1A6D44B-2404-A7BA-8EB9-9F40349E75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2150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Rectangle 9">
              <a:extLst>
                <a:ext uri="{FF2B5EF4-FFF2-40B4-BE49-F238E27FC236}">
                  <a16:creationId xmlns:a16="http://schemas.microsoft.com/office/drawing/2014/main" id="{EA2E5E89-BD5A-8F12-2309-BA43D1874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3726" y="347068"/>
              <a:ext cx="460800" cy="24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marL="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7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74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1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49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36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23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710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98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 kern="1200" baseline="0" noProof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t>P.</a:t>
              </a:r>
              <a:fld id="{625A4F5B-2CBB-4175-9E0C-5C64BCE0D65F}" type="slidenum">
                <a:rPr lang="en-US" altLang="ko-KR" sz="1000" kern="1200" baseline="0" noProof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8</a:t>
              </a:fld>
              <a:endParaRPr lang="en-US" altLang="ko-KR" sz="1000" kern="120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9E9224A1-7505-411B-36E6-800EEFB9ABCB}"/>
                </a:ext>
              </a:extLst>
            </p:cNvPr>
            <p:cNvCxnSpPr>
              <a:cxnSpLocks/>
            </p:cNvCxnSpPr>
            <p:nvPr/>
          </p:nvCxnSpPr>
          <p:spPr>
            <a:xfrm>
              <a:off x="7907719" y="345647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4B848FDC-26F8-9923-AC91-8298DE09AB70}"/>
              </a:ext>
            </a:extLst>
          </p:cNvPr>
          <p:cNvSpPr txBox="1"/>
          <p:nvPr/>
        </p:nvSpPr>
        <p:spPr>
          <a:xfrm>
            <a:off x="748452" y="1536399"/>
            <a:ext cx="6643527" cy="5063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400" spc="-162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경험과 기술력을 겸비한 본 사업에 최적화 된 조직체계로 구성 됩니다</a:t>
            </a:r>
            <a:r>
              <a:rPr lang="en-US" altLang="ko-KR" sz="1400" spc="-162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ko-KR" altLang="en-US" sz="1400" b="1" spc="-162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</a:rPr>
              <a:t>판매거점 </a:t>
            </a:r>
            <a:r>
              <a:rPr lang="en-US" altLang="ko-KR" sz="1400" b="1" spc="-162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</a:rPr>
              <a:t>27</a:t>
            </a:r>
            <a:r>
              <a:rPr lang="ko-KR" altLang="en-US" sz="1400" b="1" spc="-162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</a:rPr>
              <a:t>개소 및 생산거점 </a:t>
            </a:r>
            <a:r>
              <a:rPr lang="en-US" altLang="ko-KR" sz="1400" b="1" spc="-162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</a:rPr>
              <a:t>3</a:t>
            </a:r>
            <a:r>
              <a:rPr lang="ko-KR" altLang="en-US" sz="1400" b="1" spc="-162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</a:rPr>
              <a:t>개소 </a:t>
            </a:r>
            <a:r>
              <a:rPr lang="en-US" altLang="ko-KR" sz="1400" b="1" spc="-162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</a:rPr>
              <a:t>( </a:t>
            </a:r>
            <a:r>
              <a:rPr lang="ko-KR" altLang="en-US" sz="1400" b="1" spc="-162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</a:rPr>
              <a:t>본사 </a:t>
            </a:r>
            <a:r>
              <a:rPr lang="en-US" altLang="ko-KR" sz="1400" b="1" spc="-162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</a:rPr>
              <a:t>1 / </a:t>
            </a:r>
            <a:r>
              <a:rPr lang="ko-KR" altLang="en-US" sz="1400" b="1" spc="-162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</a:rPr>
              <a:t>각 지점 </a:t>
            </a:r>
            <a:r>
              <a:rPr lang="en-US" altLang="ko-KR" sz="1400" b="1" spc="-162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</a:rPr>
              <a:t>26 / </a:t>
            </a:r>
            <a:r>
              <a:rPr lang="ko-KR" altLang="en-US" sz="1400" b="1" spc="-162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</a:rPr>
              <a:t>공장 </a:t>
            </a:r>
            <a:r>
              <a:rPr lang="en-US" altLang="ko-KR" sz="1400" b="1" spc="-162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</a:rPr>
              <a:t>3 )</a:t>
            </a:r>
          </a:p>
        </p:txBody>
      </p:sp>
      <p:cxnSp>
        <p:nvCxnSpPr>
          <p:cNvPr id="109" name="직선 연결선 108">
            <a:extLst>
              <a:ext uri="{FF2B5EF4-FFF2-40B4-BE49-F238E27FC236}">
                <a16:creationId xmlns:a16="http://schemas.microsoft.com/office/drawing/2014/main" id="{A80182BC-4AE1-7C2A-D6AF-F5060916C804}"/>
              </a:ext>
            </a:extLst>
          </p:cNvPr>
          <p:cNvCxnSpPr>
            <a:cxnSpLocks/>
          </p:cNvCxnSpPr>
          <p:nvPr/>
        </p:nvCxnSpPr>
        <p:spPr>
          <a:xfrm>
            <a:off x="5332419" y="3148599"/>
            <a:ext cx="3520287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>
            <a:extLst>
              <a:ext uri="{FF2B5EF4-FFF2-40B4-BE49-F238E27FC236}">
                <a16:creationId xmlns:a16="http://schemas.microsoft.com/office/drawing/2014/main" id="{F3F1CA66-257B-A137-AD61-44A89FC05731}"/>
              </a:ext>
            </a:extLst>
          </p:cNvPr>
          <p:cNvCxnSpPr>
            <a:cxnSpLocks/>
          </p:cNvCxnSpPr>
          <p:nvPr/>
        </p:nvCxnSpPr>
        <p:spPr>
          <a:xfrm>
            <a:off x="8852705" y="3498688"/>
            <a:ext cx="0" cy="14684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연결선 110">
            <a:extLst>
              <a:ext uri="{FF2B5EF4-FFF2-40B4-BE49-F238E27FC236}">
                <a16:creationId xmlns:a16="http://schemas.microsoft.com/office/drawing/2014/main" id="{E1F29AA9-7941-5380-8287-500EDFDFA6F2}"/>
              </a:ext>
            </a:extLst>
          </p:cNvPr>
          <p:cNvCxnSpPr>
            <a:cxnSpLocks/>
          </p:cNvCxnSpPr>
          <p:nvPr/>
        </p:nvCxnSpPr>
        <p:spPr>
          <a:xfrm>
            <a:off x="6771793" y="3498688"/>
            <a:ext cx="0" cy="14684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44874052-9F05-A707-24FE-B2BDD6FF3947}"/>
              </a:ext>
            </a:extLst>
          </p:cNvPr>
          <p:cNvCxnSpPr>
            <a:cxnSpLocks/>
          </p:cNvCxnSpPr>
          <p:nvPr/>
        </p:nvCxnSpPr>
        <p:spPr>
          <a:xfrm>
            <a:off x="5946413" y="3498688"/>
            <a:ext cx="0" cy="14684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>
            <a:extLst>
              <a:ext uri="{FF2B5EF4-FFF2-40B4-BE49-F238E27FC236}">
                <a16:creationId xmlns:a16="http://schemas.microsoft.com/office/drawing/2014/main" id="{2921868E-128B-37BE-5193-FC5542D77D74}"/>
              </a:ext>
            </a:extLst>
          </p:cNvPr>
          <p:cNvCxnSpPr>
            <a:cxnSpLocks/>
          </p:cNvCxnSpPr>
          <p:nvPr/>
        </p:nvCxnSpPr>
        <p:spPr>
          <a:xfrm>
            <a:off x="4897941" y="3498688"/>
            <a:ext cx="0" cy="14684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직선 연결선 113">
            <a:extLst>
              <a:ext uri="{FF2B5EF4-FFF2-40B4-BE49-F238E27FC236}">
                <a16:creationId xmlns:a16="http://schemas.microsoft.com/office/drawing/2014/main" id="{EC0D2C55-1FDE-0C86-22D8-AB6B648E2A34}"/>
              </a:ext>
            </a:extLst>
          </p:cNvPr>
          <p:cNvCxnSpPr>
            <a:cxnSpLocks/>
          </p:cNvCxnSpPr>
          <p:nvPr/>
        </p:nvCxnSpPr>
        <p:spPr>
          <a:xfrm>
            <a:off x="3787043" y="3498688"/>
            <a:ext cx="0" cy="14684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연결선 115">
            <a:extLst>
              <a:ext uri="{FF2B5EF4-FFF2-40B4-BE49-F238E27FC236}">
                <a16:creationId xmlns:a16="http://schemas.microsoft.com/office/drawing/2014/main" id="{AF83E232-FC5B-7A29-375A-828400623CB1}"/>
              </a:ext>
            </a:extLst>
          </p:cNvPr>
          <p:cNvCxnSpPr>
            <a:cxnSpLocks/>
          </p:cNvCxnSpPr>
          <p:nvPr/>
        </p:nvCxnSpPr>
        <p:spPr>
          <a:xfrm>
            <a:off x="2659164" y="3498688"/>
            <a:ext cx="0" cy="14684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직선 연결선 117">
            <a:extLst>
              <a:ext uri="{FF2B5EF4-FFF2-40B4-BE49-F238E27FC236}">
                <a16:creationId xmlns:a16="http://schemas.microsoft.com/office/drawing/2014/main" id="{B0FDC59D-5A0B-EA86-8C18-C2AF59EA14B2}"/>
              </a:ext>
            </a:extLst>
          </p:cNvPr>
          <p:cNvCxnSpPr>
            <a:cxnSpLocks/>
          </p:cNvCxnSpPr>
          <p:nvPr/>
        </p:nvCxnSpPr>
        <p:spPr>
          <a:xfrm>
            <a:off x="1829574" y="3498688"/>
            <a:ext cx="0" cy="14684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>
            <a:extLst>
              <a:ext uri="{FF2B5EF4-FFF2-40B4-BE49-F238E27FC236}">
                <a16:creationId xmlns:a16="http://schemas.microsoft.com/office/drawing/2014/main" id="{7A3A79D0-44D9-04A8-069E-5BFA77B7D79F}"/>
              </a:ext>
            </a:extLst>
          </p:cNvPr>
          <p:cNvCxnSpPr>
            <a:cxnSpLocks/>
          </p:cNvCxnSpPr>
          <p:nvPr/>
        </p:nvCxnSpPr>
        <p:spPr>
          <a:xfrm>
            <a:off x="5332419" y="2674230"/>
            <a:ext cx="0" cy="824457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486ECE8B-5992-E6DA-BC5E-4AA40781323A}"/>
              </a:ext>
            </a:extLst>
          </p:cNvPr>
          <p:cNvGrpSpPr/>
          <p:nvPr/>
        </p:nvGrpSpPr>
        <p:grpSpPr>
          <a:xfrm>
            <a:off x="4130124" y="2538582"/>
            <a:ext cx="2404591" cy="405164"/>
            <a:chOff x="3192922" y="2352675"/>
            <a:chExt cx="2471876" cy="416501"/>
          </a:xfrm>
          <a:solidFill>
            <a:srgbClr val="002450"/>
          </a:solidFill>
        </p:grpSpPr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6EB54D64-99B0-9331-E06B-E212C83E0660}"/>
                </a:ext>
              </a:extLst>
            </p:cNvPr>
            <p:cNvSpPr/>
            <p:nvPr/>
          </p:nvSpPr>
          <p:spPr>
            <a:xfrm>
              <a:off x="3192922" y="2352675"/>
              <a:ext cx="2471876" cy="416501"/>
            </a:xfrm>
            <a:prstGeom prst="rect">
              <a:avLst/>
            </a:prstGeom>
            <a:grpFill/>
            <a:ln w="3175" cap="flat" cmpd="sng" algn="ctr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86912" latinLnBrk="1">
                <a:defRPr/>
              </a:pPr>
              <a:r>
                <a:rPr lang="ko-KR" altLang="en-US" sz="1200" b="1" kern="0" spc="-108" dirty="0">
                  <a:ln>
                    <a:solidFill>
                      <a:srgbClr val="04457D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+mn-ea"/>
                </a:rPr>
                <a:t>                 대표이사 </a:t>
              </a:r>
              <a:r>
                <a:rPr lang="ko-KR" altLang="en-US" sz="1200" b="1" kern="0" spc="-108" dirty="0" err="1">
                  <a:ln>
                    <a:solidFill>
                      <a:srgbClr val="04457D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+mn-ea"/>
                </a:rPr>
                <a:t>전명진</a:t>
              </a:r>
              <a:endParaRPr lang="ko-KR" altLang="en-US" sz="1200" b="1" kern="0" spc="-108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FFFFFF"/>
                </a:solidFill>
                <a:latin typeface="+mn-ea"/>
              </a:endParaRPr>
            </a:p>
          </p:txBody>
        </p:sp>
        <p:pic>
          <p:nvPicPr>
            <p:cNvPr id="129" name="Picture 2" descr="D:\양식\logo\아마노11.png">
              <a:extLst>
                <a:ext uri="{FF2B5EF4-FFF2-40B4-BE49-F238E27FC236}">
                  <a16:creationId xmlns:a16="http://schemas.microsoft.com/office/drawing/2014/main" id="{AA19B4A9-194E-EEE0-8587-75AFE00159C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563"/>
            <a:stretch/>
          </p:blipFill>
          <p:spPr bwMode="auto">
            <a:xfrm>
              <a:off x="3335310" y="2492119"/>
              <a:ext cx="825476" cy="14318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</p:pic>
      </p:grp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7562D72B-586D-C09F-E7F5-8FBB8A619629}"/>
              </a:ext>
            </a:extLst>
          </p:cNvPr>
          <p:cNvSpPr/>
          <p:nvPr/>
        </p:nvSpPr>
        <p:spPr>
          <a:xfrm>
            <a:off x="7060344" y="2956861"/>
            <a:ext cx="2404590" cy="420241"/>
          </a:xfrm>
          <a:prstGeom prst="rect">
            <a:avLst/>
          </a:prstGeom>
          <a:solidFill>
            <a:srgbClr val="114DA5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50" b="1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FFFFFF"/>
                </a:solidFill>
                <a:latin typeface="+mn-ea"/>
              </a:rPr>
              <a:t>제조공장</a:t>
            </a:r>
            <a:r>
              <a:rPr lang="en-US" altLang="ko-KR" sz="1050" b="1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FFFFFF"/>
                </a:solidFill>
                <a:latin typeface="+mn-ea"/>
              </a:rPr>
              <a:t>(</a:t>
            </a:r>
            <a:r>
              <a:rPr lang="ko-KR" altLang="en-US" sz="1050" b="1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FFFFFF"/>
                </a:solidFill>
                <a:latin typeface="+mn-ea"/>
              </a:rPr>
              <a:t>제</a:t>
            </a:r>
            <a:r>
              <a:rPr lang="en-US" altLang="ko-KR" sz="1050" b="1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FFFFFF"/>
                </a:solidFill>
                <a:latin typeface="+mn-ea"/>
              </a:rPr>
              <a:t>1</a:t>
            </a:r>
            <a:r>
              <a:rPr lang="ko-KR" altLang="en-US" sz="1050" b="1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FFFFFF"/>
                </a:solidFill>
                <a:latin typeface="+mn-ea"/>
              </a:rPr>
              <a:t>공장</a:t>
            </a:r>
            <a:r>
              <a:rPr lang="en-US" altLang="ko-KR" sz="1050" b="1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FFFFFF"/>
                </a:solidFill>
                <a:latin typeface="+mn-ea"/>
              </a:rPr>
              <a:t>/</a:t>
            </a:r>
            <a:r>
              <a:rPr lang="ko-KR" altLang="en-US" sz="1050" b="1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FFFFFF"/>
                </a:solidFill>
                <a:latin typeface="+mn-ea"/>
              </a:rPr>
              <a:t>제</a:t>
            </a:r>
            <a:r>
              <a:rPr lang="en-US" altLang="ko-KR" sz="1050" b="1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FFFFFF"/>
                </a:solidFill>
                <a:latin typeface="+mn-ea"/>
              </a:rPr>
              <a:t>2</a:t>
            </a:r>
            <a:r>
              <a:rPr lang="ko-KR" altLang="en-US" sz="1050" b="1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FFFFFF"/>
                </a:solidFill>
                <a:latin typeface="+mn-ea"/>
              </a:rPr>
              <a:t>공장</a:t>
            </a:r>
            <a:r>
              <a:rPr lang="en-US" altLang="ko-KR" sz="1050" b="1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FFFFFF"/>
                </a:solidFill>
                <a:latin typeface="+mn-ea"/>
              </a:rPr>
              <a:t>/</a:t>
            </a:r>
            <a:r>
              <a:rPr lang="ko-KR" altLang="en-US" sz="1050" b="1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FFFFFF"/>
                </a:solidFill>
                <a:latin typeface="+mn-ea"/>
              </a:rPr>
              <a:t>판금공장</a:t>
            </a:r>
            <a:r>
              <a:rPr lang="en-US" altLang="ko-KR" sz="1050" b="1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FFFFFF"/>
                </a:solidFill>
                <a:latin typeface="+mn-ea"/>
              </a:rPr>
              <a:t>)</a:t>
            </a:r>
          </a:p>
        </p:txBody>
      </p:sp>
      <p:cxnSp>
        <p:nvCxnSpPr>
          <p:cNvPr id="131" name="직선 연결선 130">
            <a:extLst>
              <a:ext uri="{FF2B5EF4-FFF2-40B4-BE49-F238E27FC236}">
                <a16:creationId xmlns:a16="http://schemas.microsoft.com/office/drawing/2014/main" id="{68DC4C50-7D96-098B-1E92-8398ECD1FF2C}"/>
              </a:ext>
            </a:extLst>
          </p:cNvPr>
          <p:cNvCxnSpPr/>
          <p:nvPr/>
        </p:nvCxnSpPr>
        <p:spPr>
          <a:xfrm>
            <a:off x="1812132" y="3498687"/>
            <a:ext cx="7040574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8E31344F-381F-19F2-EDB6-4F04E3BBBBF2}"/>
              </a:ext>
            </a:extLst>
          </p:cNvPr>
          <p:cNvSpPr/>
          <p:nvPr/>
        </p:nvSpPr>
        <p:spPr>
          <a:xfrm>
            <a:off x="2072719" y="3664325"/>
            <a:ext cx="1081748" cy="245140"/>
          </a:xfrm>
          <a:prstGeom prst="rect">
            <a:avLst/>
          </a:prstGeom>
          <a:solidFill>
            <a:srgbClr val="F6FAFB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5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114DA5"/>
                </a:solidFill>
                <a:latin typeface="+mn-ea"/>
              </a:rPr>
              <a:t>신사업부</a:t>
            </a:r>
          </a:p>
        </p:txBody>
      </p: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705291EB-0C55-4026-56EE-2D39A263F870}"/>
              </a:ext>
            </a:extLst>
          </p:cNvPr>
          <p:cNvSpPr/>
          <p:nvPr/>
        </p:nvSpPr>
        <p:spPr>
          <a:xfrm>
            <a:off x="3172038" y="3664325"/>
            <a:ext cx="1081748" cy="245140"/>
          </a:xfrm>
          <a:prstGeom prst="rect">
            <a:avLst/>
          </a:prstGeom>
          <a:solidFill>
            <a:srgbClr val="F6FAFB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86912" latinLnBrk="1">
              <a:defRPr/>
            </a:pPr>
            <a:r>
              <a:rPr lang="ko-KR" altLang="en-US" sz="105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114DA5"/>
                </a:solidFill>
                <a:latin typeface="+mn-ea"/>
              </a:rPr>
              <a:t>주차운영사업부</a:t>
            </a: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13515F9A-31AE-9E86-7BA7-B3F4B3691FE3}"/>
              </a:ext>
            </a:extLst>
          </p:cNvPr>
          <p:cNvSpPr/>
          <p:nvPr/>
        </p:nvSpPr>
        <p:spPr>
          <a:xfrm>
            <a:off x="4271359" y="3664325"/>
            <a:ext cx="1253163" cy="245140"/>
          </a:xfrm>
          <a:prstGeom prst="rect">
            <a:avLst/>
          </a:prstGeom>
          <a:solidFill>
            <a:srgbClr val="F6FAFB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86912" latinLnBrk="1">
              <a:defRPr/>
            </a:pPr>
            <a:r>
              <a:rPr lang="ko-KR" altLang="en-US" sz="1050" kern="0" spc="-216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114DA5"/>
                </a:solidFill>
                <a:latin typeface="+mn-ea"/>
              </a:rPr>
              <a:t>영업기획 및 관리본부</a:t>
            </a:r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82F3C372-7FD9-E9F5-3FE2-80681CC3318D}"/>
              </a:ext>
            </a:extLst>
          </p:cNvPr>
          <p:cNvSpPr/>
          <p:nvPr/>
        </p:nvSpPr>
        <p:spPr>
          <a:xfrm>
            <a:off x="5542096" y="3664325"/>
            <a:ext cx="808083" cy="245140"/>
          </a:xfrm>
          <a:prstGeom prst="rect">
            <a:avLst/>
          </a:prstGeom>
          <a:solidFill>
            <a:srgbClr val="F6FAFB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5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114DA5"/>
                </a:solidFill>
                <a:latin typeface="+mn-ea"/>
              </a:rPr>
              <a:t>관리부</a:t>
            </a: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08A9B238-0746-8B9C-017B-C20202CABAE4}"/>
              </a:ext>
            </a:extLst>
          </p:cNvPr>
          <p:cNvSpPr/>
          <p:nvPr/>
        </p:nvSpPr>
        <p:spPr>
          <a:xfrm>
            <a:off x="6367752" y="3664325"/>
            <a:ext cx="808083" cy="245140"/>
          </a:xfrm>
          <a:prstGeom prst="rect">
            <a:avLst/>
          </a:prstGeom>
          <a:solidFill>
            <a:srgbClr val="F6FAFB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5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114DA5"/>
                </a:solidFill>
                <a:latin typeface="+mn-ea"/>
              </a:rPr>
              <a:t>연구소</a:t>
            </a: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8F61CB25-D66F-05DB-EBD8-A20BB40096AB}"/>
              </a:ext>
            </a:extLst>
          </p:cNvPr>
          <p:cNvSpPr/>
          <p:nvPr/>
        </p:nvSpPr>
        <p:spPr>
          <a:xfrm>
            <a:off x="7193409" y="3664325"/>
            <a:ext cx="1081748" cy="245140"/>
          </a:xfrm>
          <a:prstGeom prst="rect">
            <a:avLst/>
          </a:prstGeom>
          <a:solidFill>
            <a:srgbClr val="F6FAFB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5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114DA5"/>
                </a:solidFill>
                <a:latin typeface="+mn-ea"/>
              </a:rPr>
              <a:t>기술지원본부</a:t>
            </a: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74278B53-0066-ABD8-3EE5-21B04CA3AD77}"/>
              </a:ext>
            </a:extLst>
          </p:cNvPr>
          <p:cNvSpPr/>
          <p:nvPr/>
        </p:nvSpPr>
        <p:spPr>
          <a:xfrm>
            <a:off x="8292727" y="3664325"/>
            <a:ext cx="1081748" cy="245140"/>
          </a:xfrm>
          <a:prstGeom prst="rect">
            <a:avLst/>
          </a:prstGeom>
          <a:solidFill>
            <a:srgbClr val="F6FAFB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5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114DA5"/>
                </a:solidFill>
                <a:latin typeface="+mn-ea"/>
              </a:rPr>
              <a:t>사업개발본부</a:t>
            </a:r>
          </a:p>
        </p:txBody>
      </p: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BB6D10DD-3345-B814-6202-7CD7886EE9B2}"/>
              </a:ext>
            </a:extLst>
          </p:cNvPr>
          <p:cNvGrpSpPr/>
          <p:nvPr/>
        </p:nvGrpSpPr>
        <p:grpSpPr>
          <a:xfrm>
            <a:off x="3154466" y="3952531"/>
            <a:ext cx="6202437" cy="1450827"/>
            <a:chOff x="1974491" y="3402556"/>
            <a:chExt cx="7217135" cy="1491424"/>
          </a:xfrm>
        </p:grpSpPr>
        <p:sp>
          <p:nvSpPr>
            <p:cNvPr id="147" name="직사각형 146">
              <a:extLst>
                <a:ext uri="{FF2B5EF4-FFF2-40B4-BE49-F238E27FC236}">
                  <a16:creationId xmlns:a16="http://schemas.microsoft.com/office/drawing/2014/main" id="{43355095-3311-A5B5-79D0-42CB82B22BB2}"/>
                </a:ext>
              </a:extLst>
            </p:cNvPr>
            <p:cNvSpPr/>
            <p:nvPr/>
          </p:nvSpPr>
          <p:spPr>
            <a:xfrm>
              <a:off x="1974491" y="3402556"/>
              <a:ext cx="1258718" cy="252000"/>
            </a:xfrm>
            <a:prstGeom prst="rect">
              <a:avLst/>
            </a:prstGeom>
            <a:solidFill>
              <a:srgbClr val="F6FAFB"/>
            </a:solidFill>
            <a:ln w="3175" cap="flat" cmpd="sng" algn="ctr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86912" latinLnBrk="1">
                <a:defRPr/>
              </a:pPr>
              <a:r>
                <a:rPr lang="ko-KR" altLang="en-US" sz="1050" kern="0" spc="-162" dirty="0">
                  <a:ln>
                    <a:solidFill>
                      <a:srgbClr val="04457D">
                        <a:alpha val="0"/>
                      </a:srgbClr>
                    </a:solidFill>
                  </a:ln>
                  <a:solidFill>
                    <a:srgbClr val="114DA5"/>
                  </a:solidFill>
                  <a:latin typeface="+mn-ea"/>
                </a:rPr>
                <a:t>통합운영부</a:t>
              </a:r>
            </a:p>
          </p:txBody>
        </p:sp>
        <p:sp>
          <p:nvSpPr>
            <p:cNvPr id="153" name="직사각형 152">
              <a:extLst>
                <a:ext uri="{FF2B5EF4-FFF2-40B4-BE49-F238E27FC236}">
                  <a16:creationId xmlns:a16="http://schemas.microsoft.com/office/drawing/2014/main" id="{097AFB6E-3260-AEC8-6122-033ED06F4F73}"/>
                </a:ext>
              </a:extLst>
            </p:cNvPr>
            <p:cNvSpPr/>
            <p:nvPr/>
          </p:nvSpPr>
          <p:spPr>
            <a:xfrm>
              <a:off x="3253657" y="3701406"/>
              <a:ext cx="1458177" cy="252000"/>
            </a:xfrm>
            <a:prstGeom prst="rect">
              <a:avLst/>
            </a:prstGeom>
            <a:solidFill>
              <a:srgbClr val="F6FAFB"/>
            </a:solidFill>
            <a:ln w="3175" cap="flat" cmpd="sng" algn="ctr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86912" latinLnBrk="1">
                <a:defRPr/>
              </a:pPr>
              <a:r>
                <a:rPr lang="ko-KR" altLang="en-US" sz="1050" kern="0" spc="-162" dirty="0">
                  <a:ln>
                    <a:solidFill>
                      <a:srgbClr val="04457D">
                        <a:alpha val="0"/>
                      </a:srgbClr>
                    </a:solidFill>
                  </a:ln>
                  <a:solidFill>
                    <a:srgbClr val="114DA5"/>
                  </a:solidFill>
                  <a:latin typeface="+mn-ea"/>
                </a:rPr>
                <a:t>구매부</a:t>
              </a:r>
            </a:p>
          </p:txBody>
        </p:sp>
        <p:sp>
          <p:nvSpPr>
            <p:cNvPr id="154" name="직사각형 153">
              <a:extLst>
                <a:ext uri="{FF2B5EF4-FFF2-40B4-BE49-F238E27FC236}">
                  <a16:creationId xmlns:a16="http://schemas.microsoft.com/office/drawing/2014/main" id="{8D786C8C-A02C-D927-4005-46FCFF24B247}"/>
                </a:ext>
              </a:extLst>
            </p:cNvPr>
            <p:cNvSpPr/>
            <p:nvPr/>
          </p:nvSpPr>
          <p:spPr>
            <a:xfrm>
              <a:off x="7932908" y="3701406"/>
              <a:ext cx="1258718" cy="252000"/>
            </a:xfrm>
            <a:prstGeom prst="rect">
              <a:avLst/>
            </a:prstGeom>
            <a:solidFill>
              <a:srgbClr val="F6FAFB"/>
            </a:solidFill>
            <a:ln w="3175" cap="flat" cmpd="sng" algn="ctr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86912" latinLnBrk="1">
                <a:defRPr/>
              </a:pPr>
              <a:r>
                <a:rPr lang="en-US" altLang="ko-KR" sz="1050" kern="0" spc="-162" dirty="0">
                  <a:ln>
                    <a:solidFill>
                      <a:srgbClr val="04457D">
                        <a:alpha val="0"/>
                      </a:srgbClr>
                    </a:solidFill>
                  </a:ln>
                  <a:solidFill>
                    <a:srgbClr val="114DA5"/>
                  </a:solidFill>
                  <a:latin typeface="+mn-ea"/>
                </a:rPr>
                <a:t>PGS</a:t>
              </a:r>
              <a:r>
                <a:rPr lang="ko-KR" altLang="en-US" sz="1050" kern="0" spc="-162" dirty="0">
                  <a:ln>
                    <a:solidFill>
                      <a:srgbClr val="04457D">
                        <a:alpha val="0"/>
                      </a:srgbClr>
                    </a:solidFill>
                  </a:ln>
                  <a:solidFill>
                    <a:srgbClr val="114DA5"/>
                  </a:solidFill>
                  <a:latin typeface="+mn-ea"/>
                </a:rPr>
                <a:t>사업부</a:t>
              </a:r>
            </a:p>
          </p:txBody>
        </p:sp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id="{AB8686A2-ADE7-A26D-7941-F47D5FF79D5F}"/>
                </a:ext>
              </a:extLst>
            </p:cNvPr>
            <p:cNvSpPr/>
            <p:nvPr/>
          </p:nvSpPr>
          <p:spPr>
            <a:xfrm>
              <a:off x="3253657" y="4014931"/>
              <a:ext cx="1458177" cy="252000"/>
            </a:xfrm>
            <a:prstGeom prst="rect">
              <a:avLst/>
            </a:prstGeom>
            <a:solidFill>
              <a:srgbClr val="F6FAFB"/>
            </a:solidFill>
            <a:ln w="3175" cap="flat" cmpd="sng" algn="ctr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86912" latinLnBrk="1">
                <a:defRPr/>
              </a:pPr>
              <a:r>
                <a:rPr lang="ko-KR" altLang="en-US" sz="1050" kern="0" spc="-162" dirty="0">
                  <a:ln>
                    <a:solidFill>
                      <a:srgbClr val="04457D">
                        <a:alpha val="0"/>
                      </a:srgbClr>
                    </a:solidFill>
                  </a:ln>
                  <a:solidFill>
                    <a:srgbClr val="114DA5"/>
                  </a:solidFill>
                  <a:latin typeface="+mn-ea"/>
                </a:rPr>
                <a:t>상품기획관리부</a:t>
              </a:r>
            </a:p>
          </p:txBody>
        </p:sp>
        <p:sp>
          <p:nvSpPr>
            <p:cNvPr id="164" name="직사각형 163">
              <a:extLst>
                <a:ext uri="{FF2B5EF4-FFF2-40B4-BE49-F238E27FC236}">
                  <a16:creationId xmlns:a16="http://schemas.microsoft.com/office/drawing/2014/main" id="{2A8B6AE0-7549-BFE7-1CE3-A7187425808A}"/>
                </a:ext>
              </a:extLst>
            </p:cNvPr>
            <p:cNvSpPr/>
            <p:nvPr/>
          </p:nvSpPr>
          <p:spPr>
            <a:xfrm>
              <a:off x="3253657" y="4328456"/>
              <a:ext cx="1458177" cy="252000"/>
            </a:xfrm>
            <a:prstGeom prst="rect">
              <a:avLst/>
            </a:prstGeom>
            <a:solidFill>
              <a:srgbClr val="F6FAFB"/>
            </a:solidFill>
            <a:ln w="3175" cap="flat" cmpd="sng" algn="ctr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86912" latinLnBrk="1">
                <a:defRPr/>
              </a:pPr>
              <a:r>
                <a:rPr lang="ko-KR" altLang="en-US" sz="1050" kern="0" spc="-162" dirty="0">
                  <a:ln>
                    <a:solidFill>
                      <a:srgbClr val="04457D">
                        <a:alpha val="0"/>
                      </a:srgbClr>
                    </a:solidFill>
                  </a:ln>
                  <a:solidFill>
                    <a:srgbClr val="114DA5"/>
                  </a:solidFill>
                  <a:latin typeface="+mn-ea"/>
                </a:rPr>
                <a:t>내부감사부</a:t>
              </a:r>
            </a:p>
          </p:txBody>
        </p:sp>
        <p:sp>
          <p:nvSpPr>
            <p:cNvPr id="170" name="직사각형 169">
              <a:extLst>
                <a:ext uri="{FF2B5EF4-FFF2-40B4-BE49-F238E27FC236}">
                  <a16:creationId xmlns:a16="http://schemas.microsoft.com/office/drawing/2014/main" id="{3F419E4E-FEE2-F80C-A3CF-9E5DE2FD4CA2}"/>
                </a:ext>
              </a:extLst>
            </p:cNvPr>
            <p:cNvSpPr/>
            <p:nvPr/>
          </p:nvSpPr>
          <p:spPr>
            <a:xfrm>
              <a:off x="3253657" y="4641980"/>
              <a:ext cx="1458177" cy="252000"/>
            </a:xfrm>
            <a:prstGeom prst="rect">
              <a:avLst/>
            </a:prstGeom>
            <a:solidFill>
              <a:srgbClr val="F6FAFB"/>
            </a:solidFill>
            <a:ln w="3175" cap="flat" cmpd="sng" algn="ctr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86912" latinLnBrk="1">
                <a:defRPr/>
              </a:pPr>
              <a:r>
                <a:rPr lang="ko-KR" altLang="en-US" sz="1050" kern="0" spc="-162" dirty="0">
                  <a:ln>
                    <a:solidFill>
                      <a:srgbClr val="04457D">
                        <a:alpha val="0"/>
                      </a:srgbClr>
                    </a:solidFill>
                  </a:ln>
                  <a:solidFill>
                    <a:srgbClr val="114DA5"/>
                  </a:solidFill>
                  <a:latin typeface="+mn-ea"/>
                </a:rPr>
                <a:t>기획부</a:t>
              </a:r>
            </a:p>
          </p:txBody>
        </p:sp>
      </p:grpSp>
      <p:sp>
        <p:nvSpPr>
          <p:cNvPr id="171" name="직사각형 170">
            <a:extLst>
              <a:ext uri="{FF2B5EF4-FFF2-40B4-BE49-F238E27FC236}">
                <a16:creationId xmlns:a16="http://schemas.microsoft.com/office/drawing/2014/main" id="{1EC861C5-792C-1D23-FEB9-2331AA649366}"/>
              </a:ext>
            </a:extLst>
          </p:cNvPr>
          <p:cNvSpPr/>
          <p:nvPr/>
        </p:nvSpPr>
        <p:spPr>
          <a:xfrm>
            <a:off x="2072720" y="5580293"/>
            <a:ext cx="1081748" cy="245140"/>
          </a:xfrm>
          <a:prstGeom prst="rect">
            <a:avLst/>
          </a:prstGeom>
          <a:solidFill>
            <a:srgbClr val="F6FAFB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5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114DA5"/>
                </a:solidFill>
                <a:latin typeface="+mn-ea"/>
              </a:rPr>
              <a:t>인천지사</a:t>
            </a:r>
          </a:p>
        </p:txBody>
      </p:sp>
      <p:sp>
        <p:nvSpPr>
          <p:cNvPr id="176" name="직사각형 175">
            <a:extLst>
              <a:ext uri="{FF2B5EF4-FFF2-40B4-BE49-F238E27FC236}">
                <a16:creationId xmlns:a16="http://schemas.microsoft.com/office/drawing/2014/main" id="{1DE7F5BA-0B9A-A1FD-7704-4362E4A4FB85}"/>
              </a:ext>
            </a:extLst>
          </p:cNvPr>
          <p:cNvSpPr/>
          <p:nvPr/>
        </p:nvSpPr>
        <p:spPr>
          <a:xfrm>
            <a:off x="3172038" y="5580293"/>
            <a:ext cx="1081748" cy="245140"/>
          </a:xfrm>
          <a:prstGeom prst="rect">
            <a:avLst/>
          </a:prstGeom>
          <a:solidFill>
            <a:srgbClr val="F6FAFB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5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114DA5"/>
                </a:solidFill>
                <a:latin typeface="+mn-ea"/>
              </a:rPr>
              <a:t>서울지역본부</a:t>
            </a:r>
          </a:p>
        </p:txBody>
      </p:sp>
      <p:sp>
        <p:nvSpPr>
          <p:cNvPr id="179" name="직사각형 178">
            <a:extLst>
              <a:ext uri="{FF2B5EF4-FFF2-40B4-BE49-F238E27FC236}">
                <a16:creationId xmlns:a16="http://schemas.microsoft.com/office/drawing/2014/main" id="{14276C82-9996-6923-B837-385A1F2B52A9}"/>
              </a:ext>
            </a:extLst>
          </p:cNvPr>
          <p:cNvSpPr/>
          <p:nvPr/>
        </p:nvSpPr>
        <p:spPr>
          <a:xfrm>
            <a:off x="3172038" y="5876796"/>
            <a:ext cx="1081748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강남지점</a:t>
            </a:r>
          </a:p>
        </p:txBody>
      </p:sp>
      <p:sp>
        <p:nvSpPr>
          <p:cNvPr id="180" name="직사각형 179">
            <a:extLst>
              <a:ext uri="{FF2B5EF4-FFF2-40B4-BE49-F238E27FC236}">
                <a16:creationId xmlns:a16="http://schemas.microsoft.com/office/drawing/2014/main" id="{99DDBE9A-5BD7-A9AE-F456-F6D5A9B0D29F}"/>
              </a:ext>
            </a:extLst>
          </p:cNvPr>
          <p:cNvSpPr/>
          <p:nvPr/>
        </p:nvSpPr>
        <p:spPr>
          <a:xfrm>
            <a:off x="3172038" y="6070413"/>
            <a:ext cx="1081748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강북</a:t>
            </a:r>
            <a:r>
              <a:rPr lang="en-US" altLang="ko-KR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1</a:t>
            </a: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지점</a:t>
            </a:r>
          </a:p>
        </p:txBody>
      </p:sp>
      <p:sp>
        <p:nvSpPr>
          <p:cNvPr id="184" name="직사각형 183">
            <a:extLst>
              <a:ext uri="{FF2B5EF4-FFF2-40B4-BE49-F238E27FC236}">
                <a16:creationId xmlns:a16="http://schemas.microsoft.com/office/drawing/2014/main" id="{4864B560-FE39-4C86-7C5E-3B1A05FD6CF3}"/>
              </a:ext>
            </a:extLst>
          </p:cNvPr>
          <p:cNvSpPr/>
          <p:nvPr/>
        </p:nvSpPr>
        <p:spPr>
          <a:xfrm>
            <a:off x="3172038" y="6264028"/>
            <a:ext cx="1081748" cy="175101"/>
          </a:xfrm>
          <a:prstGeom prst="rect">
            <a:avLst/>
          </a:prstGeom>
          <a:solidFill>
            <a:srgbClr val="F2F2F2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강북</a:t>
            </a:r>
            <a:r>
              <a:rPr lang="en-US" altLang="ko-KR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2</a:t>
            </a: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지점</a:t>
            </a:r>
          </a:p>
        </p:txBody>
      </p:sp>
      <p:sp>
        <p:nvSpPr>
          <p:cNvPr id="185" name="직사각형 184">
            <a:extLst>
              <a:ext uri="{FF2B5EF4-FFF2-40B4-BE49-F238E27FC236}">
                <a16:creationId xmlns:a16="http://schemas.microsoft.com/office/drawing/2014/main" id="{86D6D15A-3DA1-167D-FF93-17FC1AB669E7}"/>
              </a:ext>
            </a:extLst>
          </p:cNvPr>
          <p:cNvSpPr/>
          <p:nvPr/>
        </p:nvSpPr>
        <p:spPr>
          <a:xfrm>
            <a:off x="4271358" y="5580293"/>
            <a:ext cx="1253164" cy="245140"/>
          </a:xfrm>
          <a:prstGeom prst="rect">
            <a:avLst/>
          </a:prstGeom>
          <a:solidFill>
            <a:srgbClr val="F6FAFB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5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114DA5"/>
                </a:solidFill>
                <a:latin typeface="+mn-ea"/>
              </a:rPr>
              <a:t>경기지역본부</a:t>
            </a:r>
          </a:p>
        </p:txBody>
      </p:sp>
      <p:sp>
        <p:nvSpPr>
          <p:cNvPr id="186" name="직사각형 185">
            <a:extLst>
              <a:ext uri="{FF2B5EF4-FFF2-40B4-BE49-F238E27FC236}">
                <a16:creationId xmlns:a16="http://schemas.microsoft.com/office/drawing/2014/main" id="{BE2A0018-9AF8-AF12-1835-6EBBBAEB7915}"/>
              </a:ext>
            </a:extLst>
          </p:cNvPr>
          <p:cNvSpPr/>
          <p:nvPr/>
        </p:nvSpPr>
        <p:spPr>
          <a:xfrm>
            <a:off x="4271358" y="5876796"/>
            <a:ext cx="1253164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경기남부지점</a:t>
            </a:r>
          </a:p>
        </p:txBody>
      </p:sp>
      <p:sp>
        <p:nvSpPr>
          <p:cNvPr id="188" name="직사각형 187">
            <a:extLst>
              <a:ext uri="{FF2B5EF4-FFF2-40B4-BE49-F238E27FC236}">
                <a16:creationId xmlns:a16="http://schemas.microsoft.com/office/drawing/2014/main" id="{E78A8CE1-0610-6C5D-3A0C-2798E15D648D}"/>
              </a:ext>
            </a:extLst>
          </p:cNvPr>
          <p:cNvSpPr/>
          <p:nvPr/>
        </p:nvSpPr>
        <p:spPr>
          <a:xfrm>
            <a:off x="4271358" y="6070413"/>
            <a:ext cx="1253164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경기북부지점</a:t>
            </a:r>
          </a:p>
        </p:txBody>
      </p:sp>
      <p:sp>
        <p:nvSpPr>
          <p:cNvPr id="189" name="직사각형 188">
            <a:extLst>
              <a:ext uri="{FF2B5EF4-FFF2-40B4-BE49-F238E27FC236}">
                <a16:creationId xmlns:a16="http://schemas.microsoft.com/office/drawing/2014/main" id="{2C0C46E3-C26A-7FF3-CC79-0B851D1F2CB0}"/>
              </a:ext>
            </a:extLst>
          </p:cNvPr>
          <p:cNvSpPr/>
          <p:nvPr/>
        </p:nvSpPr>
        <p:spPr>
          <a:xfrm>
            <a:off x="4271358" y="6264028"/>
            <a:ext cx="1253164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평택지점</a:t>
            </a:r>
          </a:p>
        </p:txBody>
      </p:sp>
      <p:sp>
        <p:nvSpPr>
          <p:cNvPr id="190" name="직사각형 189">
            <a:extLst>
              <a:ext uri="{FF2B5EF4-FFF2-40B4-BE49-F238E27FC236}">
                <a16:creationId xmlns:a16="http://schemas.microsoft.com/office/drawing/2014/main" id="{F925CBCE-13D1-77EB-D243-3155F39E4B53}"/>
              </a:ext>
            </a:extLst>
          </p:cNvPr>
          <p:cNvSpPr/>
          <p:nvPr/>
        </p:nvSpPr>
        <p:spPr>
          <a:xfrm>
            <a:off x="5542094" y="5580293"/>
            <a:ext cx="1305458" cy="245140"/>
          </a:xfrm>
          <a:prstGeom prst="rect">
            <a:avLst/>
          </a:prstGeom>
          <a:solidFill>
            <a:srgbClr val="F6FAFB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5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114DA5"/>
                </a:solidFill>
                <a:latin typeface="+mn-ea"/>
              </a:rPr>
              <a:t>중남부지역본부</a:t>
            </a:r>
          </a:p>
        </p:txBody>
      </p:sp>
      <p:sp>
        <p:nvSpPr>
          <p:cNvPr id="191" name="직사각형 190">
            <a:extLst>
              <a:ext uri="{FF2B5EF4-FFF2-40B4-BE49-F238E27FC236}">
                <a16:creationId xmlns:a16="http://schemas.microsoft.com/office/drawing/2014/main" id="{4177185C-038A-CD02-5A4D-71170C84AB99}"/>
              </a:ext>
            </a:extLst>
          </p:cNvPr>
          <p:cNvSpPr/>
          <p:nvPr/>
        </p:nvSpPr>
        <p:spPr>
          <a:xfrm>
            <a:off x="5542095" y="5876796"/>
            <a:ext cx="643943" cy="175101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충청지사</a:t>
            </a:r>
          </a:p>
        </p:txBody>
      </p:sp>
      <p:sp>
        <p:nvSpPr>
          <p:cNvPr id="192" name="직사각형 191">
            <a:extLst>
              <a:ext uri="{FF2B5EF4-FFF2-40B4-BE49-F238E27FC236}">
                <a16:creationId xmlns:a16="http://schemas.microsoft.com/office/drawing/2014/main" id="{7F2AA1CD-98F5-B39A-87E3-BF9949979E16}"/>
              </a:ext>
            </a:extLst>
          </p:cNvPr>
          <p:cNvSpPr/>
          <p:nvPr/>
        </p:nvSpPr>
        <p:spPr>
          <a:xfrm>
            <a:off x="5542095" y="6070413"/>
            <a:ext cx="643943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대전지점</a:t>
            </a:r>
          </a:p>
        </p:txBody>
      </p:sp>
      <p:sp>
        <p:nvSpPr>
          <p:cNvPr id="193" name="직사각형 192">
            <a:extLst>
              <a:ext uri="{FF2B5EF4-FFF2-40B4-BE49-F238E27FC236}">
                <a16:creationId xmlns:a16="http://schemas.microsoft.com/office/drawing/2014/main" id="{61D9ABFE-4F76-27B4-07DF-554C5AC2B118}"/>
              </a:ext>
            </a:extLst>
          </p:cNvPr>
          <p:cNvSpPr/>
          <p:nvPr/>
        </p:nvSpPr>
        <p:spPr>
          <a:xfrm>
            <a:off x="5542095" y="6264028"/>
            <a:ext cx="643943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천안지점</a:t>
            </a:r>
          </a:p>
        </p:txBody>
      </p:sp>
      <p:sp>
        <p:nvSpPr>
          <p:cNvPr id="194" name="직사각형 193">
            <a:extLst>
              <a:ext uri="{FF2B5EF4-FFF2-40B4-BE49-F238E27FC236}">
                <a16:creationId xmlns:a16="http://schemas.microsoft.com/office/drawing/2014/main" id="{5225AB14-8352-942D-4E15-326ABB2FB41A}"/>
              </a:ext>
            </a:extLst>
          </p:cNvPr>
          <p:cNvSpPr/>
          <p:nvPr/>
        </p:nvSpPr>
        <p:spPr>
          <a:xfrm>
            <a:off x="5542095" y="6458609"/>
            <a:ext cx="643943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86912" latinLnBrk="1">
              <a:defRPr/>
            </a:pPr>
            <a:r>
              <a:rPr lang="ko-KR" altLang="en-US" sz="1000" kern="0" spc="-216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청주지점</a:t>
            </a:r>
          </a:p>
        </p:txBody>
      </p:sp>
      <p:sp>
        <p:nvSpPr>
          <p:cNvPr id="195" name="직사각형 194">
            <a:extLst>
              <a:ext uri="{FF2B5EF4-FFF2-40B4-BE49-F238E27FC236}">
                <a16:creationId xmlns:a16="http://schemas.microsoft.com/office/drawing/2014/main" id="{65278902-BE60-1AA4-1B0A-A24CBD218617}"/>
              </a:ext>
            </a:extLst>
          </p:cNvPr>
          <p:cNvSpPr/>
          <p:nvPr/>
        </p:nvSpPr>
        <p:spPr>
          <a:xfrm>
            <a:off x="6203611" y="5876796"/>
            <a:ext cx="643943" cy="175101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호남지사</a:t>
            </a:r>
          </a:p>
        </p:txBody>
      </p:sp>
      <p:sp>
        <p:nvSpPr>
          <p:cNvPr id="196" name="직사각형 195">
            <a:extLst>
              <a:ext uri="{FF2B5EF4-FFF2-40B4-BE49-F238E27FC236}">
                <a16:creationId xmlns:a16="http://schemas.microsoft.com/office/drawing/2014/main" id="{6729008F-A783-1FFB-BFAF-859DA858591C}"/>
              </a:ext>
            </a:extLst>
          </p:cNvPr>
          <p:cNvSpPr/>
          <p:nvPr/>
        </p:nvSpPr>
        <p:spPr>
          <a:xfrm>
            <a:off x="6203611" y="6070413"/>
            <a:ext cx="643943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광주지점</a:t>
            </a:r>
          </a:p>
        </p:txBody>
      </p:sp>
      <p:sp>
        <p:nvSpPr>
          <p:cNvPr id="197" name="직사각형 196">
            <a:extLst>
              <a:ext uri="{FF2B5EF4-FFF2-40B4-BE49-F238E27FC236}">
                <a16:creationId xmlns:a16="http://schemas.microsoft.com/office/drawing/2014/main" id="{9449442E-D568-1636-0527-A5422F81A60A}"/>
              </a:ext>
            </a:extLst>
          </p:cNvPr>
          <p:cNvSpPr/>
          <p:nvPr/>
        </p:nvSpPr>
        <p:spPr>
          <a:xfrm>
            <a:off x="6203611" y="6264028"/>
            <a:ext cx="643943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전주지점</a:t>
            </a:r>
          </a:p>
        </p:txBody>
      </p:sp>
      <p:sp>
        <p:nvSpPr>
          <p:cNvPr id="198" name="직사각형 197">
            <a:extLst>
              <a:ext uri="{FF2B5EF4-FFF2-40B4-BE49-F238E27FC236}">
                <a16:creationId xmlns:a16="http://schemas.microsoft.com/office/drawing/2014/main" id="{9863E1FF-0369-FDFC-1491-B8B6BA052096}"/>
              </a:ext>
            </a:extLst>
          </p:cNvPr>
          <p:cNvSpPr/>
          <p:nvPr/>
        </p:nvSpPr>
        <p:spPr>
          <a:xfrm>
            <a:off x="6203611" y="6458609"/>
            <a:ext cx="643943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86912" latinLnBrk="1">
              <a:defRPr/>
            </a:pPr>
            <a:r>
              <a:rPr lang="ko-KR" altLang="en-US" sz="1000" kern="0" spc="-216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순천지점</a:t>
            </a:r>
          </a:p>
        </p:txBody>
      </p:sp>
      <p:sp>
        <p:nvSpPr>
          <p:cNvPr id="199" name="직사각형 198">
            <a:extLst>
              <a:ext uri="{FF2B5EF4-FFF2-40B4-BE49-F238E27FC236}">
                <a16:creationId xmlns:a16="http://schemas.microsoft.com/office/drawing/2014/main" id="{D2C9C569-220A-8791-0FF0-8D8E6F029D95}"/>
              </a:ext>
            </a:extLst>
          </p:cNvPr>
          <p:cNvSpPr/>
          <p:nvPr/>
        </p:nvSpPr>
        <p:spPr>
          <a:xfrm>
            <a:off x="6865124" y="5580293"/>
            <a:ext cx="1410031" cy="245140"/>
          </a:xfrm>
          <a:prstGeom prst="rect">
            <a:avLst/>
          </a:prstGeom>
          <a:solidFill>
            <a:srgbClr val="F6FAFB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5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114DA5"/>
                </a:solidFill>
                <a:latin typeface="+mn-ea"/>
              </a:rPr>
              <a:t>영남지역본부</a:t>
            </a:r>
          </a:p>
        </p:txBody>
      </p:sp>
      <p:sp>
        <p:nvSpPr>
          <p:cNvPr id="200" name="직사각형 199">
            <a:extLst>
              <a:ext uri="{FF2B5EF4-FFF2-40B4-BE49-F238E27FC236}">
                <a16:creationId xmlns:a16="http://schemas.microsoft.com/office/drawing/2014/main" id="{1EF8F805-D59B-90DF-39D1-A3382F8B8F2F}"/>
              </a:ext>
            </a:extLst>
          </p:cNvPr>
          <p:cNvSpPr/>
          <p:nvPr/>
        </p:nvSpPr>
        <p:spPr>
          <a:xfrm>
            <a:off x="6865125" y="5876796"/>
            <a:ext cx="695525" cy="175101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 err="1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부산경남지사</a:t>
            </a:r>
            <a:endParaRPr lang="ko-KR" altLang="en-US" sz="1000" kern="0" spc="-162" dirty="0">
              <a:ln>
                <a:solidFill>
                  <a:srgbClr val="04457D"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201" name="직사각형 200">
            <a:extLst>
              <a:ext uri="{FF2B5EF4-FFF2-40B4-BE49-F238E27FC236}">
                <a16:creationId xmlns:a16="http://schemas.microsoft.com/office/drawing/2014/main" id="{C92CB446-99D5-D3F1-C2E6-BB689BF5A812}"/>
              </a:ext>
            </a:extLst>
          </p:cNvPr>
          <p:cNvSpPr/>
          <p:nvPr/>
        </p:nvSpPr>
        <p:spPr>
          <a:xfrm>
            <a:off x="6865125" y="6070413"/>
            <a:ext cx="695525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부산지점</a:t>
            </a:r>
          </a:p>
        </p:txBody>
      </p:sp>
      <p:sp>
        <p:nvSpPr>
          <p:cNvPr id="202" name="직사각형 201">
            <a:extLst>
              <a:ext uri="{FF2B5EF4-FFF2-40B4-BE49-F238E27FC236}">
                <a16:creationId xmlns:a16="http://schemas.microsoft.com/office/drawing/2014/main" id="{D3F8DFB0-53FD-2F92-54C2-61CCECC8B1AC}"/>
              </a:ext>
            </a:extLst>
          </p:cNvPr>
          <p:cNvSpPr/>
          <p:nvPr/>
        </p:nvSpPr>
        <p:spPr>
          <a:xfrm>
            <a:off x="6865125" y="6264028"/>
            <a:ext cx="695525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울산지점</a:t>
            </a:r>
          </a:p>
        </p:txBody>
      </p:sp>
      <p:sp>
        <p:nvSpPr>
          <p:cNvPr id="203" name="직사각형 202">
            <a:extLst>
              <a:ext uri="{FF2B5EF4-FFF2-40B4-BE49-F238E27FC236}">
                <a16:creationId xmlns:a16="http://schemas.microsoft.com/office/drawing/2014/main" id="{93B31F9E-78B2-B237-4A34-4657A8C0260A}"/>
              </a:ext>
            </a:extLst>
          </p:cNvPr>
          <p:cNvSpPr/>
          <p:nvPr/>
        </p:nvSpPr>
        <p:spPr>
          <a:xfrm>
            <a:off x="7579630" y="5876796"/>
            <a:ext cx="695525" cy="175101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 err="1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대구경북지사</a:t>
            </a:r>
            <a:endParaRPr lang="ko-KR" altLang="en-US" sz="1000" kern="0" spc="-162" dirty="0">
              <a:ln>
                <a:solidFill>
                  <a:srgbClr val="04457D"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204" name="직사각형 203">
            <a:extLst>
              <a:ext uri="{FF2B5EF4-FFF2-40B4-BE49-F238E27FC236}">
                <a16:creationId xmlns:a16="http://schemas.microsoft.com/office/drawing/2014/main" id="{C371D51F-6152-28D1-4565-0D8A9C24654E}"/>
              </a:ext>
            </a:extLst>
          </p:cNvPr>
          <p:cNvSpPr/>
          <p:nvPr/>
        </p:nvSpPr>
        <p:spPr>
          <a:xfrm>
            <a:off x="6869791" y="6463838"/>
            <a:ext cx="695525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창원지점</a:t>
            </a:r>
          </a:p>
        </p:txBody>
      </p:sp>
      <p:sp>
        <p:nvSpPr>
          <p:cNvPr id="205" name="직사각형 204">
            <a:extLst>
              <a:ext uri="{FF2B5EF4-FFF2-40B4-BE49-F238E27FC236}">
                <a16:creationId xmlns:a16="http://schemas.microsoft.com/office/drawing/2014/main" id="{44D91DF7-BC0F-4CD9-F845-0E84471CC960}"/>
              </a:ext>
            </a:extLst>
          </p:cNvPr>
          <p:cNvSpPr/>
          <p:nvPr/>
        </p:nvSpPr>
        <p:spPr>
          <a:xfrm>
            <a:off x="8292727" y="5580293"/>
            <a:ext cx="1081748" cy="245140"/>
          </a:xfrm>
          <a:prstGeom prst="rect">
            <a:avLst/>
          </a:prstGeom>
          <a:solidFill>
            <a:srgbClr val="F6FAFB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5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114DA5"/>
                </a:solidFill>
                <a:latin typeface="+mn-ea"/>
              </a:rPr>
              <a:t>강원지사</a:t>
            </a:r>
          </a:p>
        </p:txBody>
      </p:sp>
      <p:sp>
        <p:nvSpPr>
          <p:cNvPr id="206" name="직사각형 205">
            <a:extLst>
              <a:ext uri="{FF2B5EF4-FFF2-40B4-BE49-F238E27FC236}">
                <a16:creationId xmlns:a16="http://schemas.microsoft.com/office/drawing/2014/main" id="{CFD4575D-2A11-06C7-DCB3-3A2921F2E817}"/>
              </a:ext>
            </a:extLst>
          </p:cNvPr>
          <p:cNvSpPr/>
          <p:nvPr/>
        </p:nvSpPr>
        <p:spPr>
          <a:xfrm>
            <a:off x="8292727" y="5876796"/>
            <a:ext cx="1081748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원주지점</a:t>
            </a:r>
          </a:p>
        </p:txBody>
      </p:sp>
      <p:sp>
        <p:nvSpPr>
          <p:cNvPr id="207" name="직사각형 206">
            <a:extLst>
              <a:ext uri="{FF2B5EF4-FFF2-40B4-BE49-F238E27FC236}">
                <a16:creationId xmlns:a16="http://schemas.microsoft.com/office/drawing/2014/main" id="{6275D115-17D7-4839-79D9-A331073DEDA7}"/>
              </a:ext>
            </a:extLst>
          </p:cNvPr>
          <p:cNvSpPr/>
          <p:nvPr/>
        </p:nvSpPr>
        <p:spPr>
          <a:xfrm>
            <a:off x="8292727" y="6070413"/>
            <a:ext cx="1081748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강릉지점</a:t>
            </a:r>
          </a:p>
        </p:txBody>
      </p:sp>
      <p:sp>
        <p:nvSpPr>
          <p:cNvPr id="208" name="직사각형 207">
            <a:extLst>
              <a:ext uri="{FF2B5EF4-FFF2-40B4-BE49-F238E27FC236}">
                <a16:creationId xmlns:a16="http://schemas.microsoft.com/office/drawing/2014/main" id="{419495B2-A4CE-AEBE-76B2-9C797B97E2C6}"/>
              </a:ext>
            </a:extLst>
          </p:cNvPr>
          <p:cNvSpPr/>
          <p:nvPr/>
        </p:nvSpPr>
        <p:spPr>
          <a:xfrm>
            <a:off x="8292727" y="6264028"/>
            <a:ext cx="1081748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춘천지점</a:t>
            </a:r>
          </a:p>
        </p:txBody>
      </p:sp>
      <p:sp>
        <p:nvSpPr>
          <p:cNvPr id="209" name="직사각형 208">
            <a:extLst>
              <a:ext uri="{FF2B5EF4-FFF2-40B4-BE49-F238E27FC236}">
                <a16:creationId xmlns:a16="http://schemas.microsoft.com/office/drawing/2014/main" id="{D9FF4340-EC16-2B20-C9F5-F725F5784331}"/>
              </a:ext>
            </a:extLst>
          </p:cNvPr>
          <p:cNvSpPr/>
          <p:nvPr/>
        </p:nvSpPr>
        <p:spPr>
          <a:xfrm>
            <a:off x="7583968" y="6070413"/>
            <a:ext cx="695525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대구지점</a:t>
            </a:r>
          </a:p>
        </p:txBody>
      </p:sp>
      <p:sp>
        <p:nvSpPr>
          <p:cNvPr id="210" name="직사각형 209">
            <a:extLst>
              <a:ext uri="{FF2B5EF4-FFF2-40B4-BE49-F238E27FC236}">
                <a16:creationId xmlns:a16="http://schemas.microsoft.com/office/drawing/2014/main" id="{9D524915-8A2B-4EEB-02B6-5A297F6E72DE}"/>
              </a:ext>
            </a:extLst>
          </p:cNvPr>
          <p:cNvSpPr/>
          <p:nvPr/>
        </p:nvSpPr>
        <p:spPr>
          <a:xfrm>
            <a:off x="7583968" y="6264028"/>
            <a:ext cx="695525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포항지점</a:t>
            </a:r>
          </a:p>
        </p:txBody>
      </p:sp>
      <p:sp>
        <p:nvSpPr>
          <p:cNvPr id="211" name="직사각형 210">
            <a:extLst>
              <a:ext uri="{FF2B5EF4-FFF2-40B4-BE49-F238E27FC236}">
                <a16:creationId xmlns:a16="http://schemas.microsoft.com/office/drawing/2014/main" id="{AE768825-23C4-5F8E-59DB-840197ADC68B}"/>
              </a:ext>
            </a:extLst>
          </p:cNvPr>
          <p:cNvSpPr/>
          <p:nvPr/>
        </p:nvSpPr>
        <p:spPr>
          <a:xfrm>
            <a:off x="7583968" y="6463838"/>
            <a:ext cx="695525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86912" latinLnBrk="1">
              <a:defRPr/>
            </a:pPr>
            <a:r>
              <a:rPr lang="ko-KR" altLang="en-US" sz="1000" kern="0" spc="-162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김천구미지점</a:t>
            </a:r>
            <a:endParaRPr lang="ko-KR" altLang="en-US" sz="1000" kern="0" spc="-162" dirty="0">
              <a:ln>
                <a:solidFill>
                  <a:srgbClr val="04457D">
                    <a:alpha val="0"/>
                  </a:srgbClr>
                </a:solidFill>
              </a:ln>
              <a:latin typeface="+mn-ea"/>
            </a:endParaRPr>
          </a:p>
        </p:txBody>
      </p:sp>
      <p:cxnSp>
        <p:nvCxnSpPr>
          <p:cNvPr id="212" name="직선 연결선 211">
            <a:extLst>
              <a:ext uri="{FF2B5EF4-FFF2-40B4-BE49-F238E27FC236}">
                <a16:creationId xmlns:a16="http://schemas.microsoft.com/office/drawing/2014/main" id="{445E1F36-889D-3A9C-B279-FA8FE72FADD6}"/>
              </a:ext>
            </a:extLst>
          </p:cNvPr>
          <p:cNvCxnSpPr>
            <a:cxnSpLocks/>
          </p:cNvCxnSpPr>
          <p:nvPr/>
        </p:nvCxnSpPr>
        <p:spPr>
          <a:xfrm>
            <a:off x="7702812" y="3498688"/>
            <a:ext cx="0" cy="14684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직사각형 212">
            <a:extLst>
              <a:ext uri="{FF2B5EF4-FFF2-40B4-BE49-F238E27FC236}">
                <a16:creationId xmlns:a16="http://schemas.microsoft.com/office/drawing/2014/main" id="{3D6EDC4F-69EF-94AA-7337-16D2489004D5}"/>
              </a:ext>
            </a:extLst>
          </p:cNvPr>
          <p:cNvSpPr/>
          <p:nvPr/>
        </p:nvSpPr>
        <p:spPr>
          <a:xfrm>
            <a:off x="973913" y="3664325"/>
            <a:ext cx="1081748" cy="245140"/>
          </a:xfrm>
          <a:prstGeom prst="rect">
            <a:avLst/>
          </a:prstGeom>
          <a:solidFill>
            <a:srgbClr val="F6FAFB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5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114DA5"/>
                </a:solidFill>
                <a:latin typeface="+mn-ea"/>
              </a:rPr>
              <a:t>파킹사업부</a:t>
            </a:r>
          </a:p>
        </p:txBody>
      </p:sp>
      <p:sp>
        <p:nvSpPr>
          <p:cNvPr id="214" name="직사각형 213">
            <a:extLst>
              <a:ext uri="{FF2B5EF4-FFF2-40B4-BE49-F238E27FC236}">
                <a16:creationId xmlns:a16="http://schemas.microsoft.com/office/drawing/2014/main" id="{D335995F-AC64-F7F1-3BE7-8AA3262C07FF}"/>
              </a:ext>
            </a:extLst>
          </p:cNvPr>
          <p:cNvSpPr/>
          <p:nvPr/>
        </p:nvSpPr>
        <p:spPr>
          <a:xfrm>
            <a:off x="973914" y="3952531"/>
            <a:ext cx="1081748" cy="245140"/>
          </a:xfrm>
          <a:prstGeom prst="rect">
            <a:avLst/>
          </a:prstGeom>
          <a:solidFill>
            <a:srgbClr val="F6FAFB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5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114DA5"/>
                </a:solidFill>
                <a:latin typeface="+mn-ea"/>
              </a:rPr>
              <a:t>제주지사</a:t>
            </a:r>
          </a:p>
        </p:txBody>
      </p:sp>
      <p:sp>
        <p:nvSpPr>
          <p:cNvPr id="215" name="직사각형 214">
            <a:extLst>
              <a:ext uri="{FF2B5EF4-FFF2-40B4-BE49-F238E27FC236}">
                <a16:creationId xmlns:a16="http://schemas.microsoft.com/office/drawing/2014/main" id="{8CE68766-538B-88FD-367B-C0F83E0608EE}"/>
              </a:ext>
            </a:extLst>
          </p:cNvPr>
          <p:cNvSpPr/>
          <p:nvPr/>
        </p:nvSpPr>
        <p:spPr>
          <a:xfrm>
            <a:off x="4271358" y="6473333"/>
            <a:ext cx="1253164" cy="175101"/>
          </a:xfrm>
          <a:prstGeom prst="rect">
            <a:avLst/>
          </a:prstGeom>
          <a:solidFill>
            <a:srgbClr val="F2F2F2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성남지점</a:t>
            </a:r>
          </a:p>
        </p:txBody>
      </p:sp>
      <p:sp>
        <p:nvSpPr>
          <p:cNvPr id="216" name="직사각형 215">
            <a:extLst>
              <a:ext uri="{FF2B5EF4-FFF2-40B4-BE49-F238E27FC236}">
                <a16:creationId xmlns:a16="http://schemas.microsoft.com/office/drawing/2014/main" id="{A8424B2C-67B1-5F58-AE12-85DFEF00D17A}"/>
              </a:ext>
            </a:extLst>
          </p:cNvPr>
          <p:cNvSpPr/>
          <p:nvPr/>
        </p:nvSpPr>
        <p:spPr>
          <a:xfrm>
            <a:off x="2072719" y="5876796"/>
            <a:ext cx="1081748" cy="175101"/>
          </a:xfrm>
          <a:prstGeom prst="rect">
            <a:avLst/>
          </a:prstGeom>
          <a:solidFill>
            <a:srgbClr val="F2F2F2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안산지점</a:t>
            </a:r>
          </a:p>
        </p:txBody>
      </p:sp>
      <p:sp>
        <p:nvSpPr>
          <p:cNvPr id="217" name="직사각형 216">
            <a:extLst>
              <a:ext uri="{FF2B5EF4-FFF2-40B4-BE49-F238E27FC236}">
                <a16:creationId xmlns:a16="http://schemas.microsoft.com/office/drawing/2014/main" id="{AFB2BA4B-1D4F-C142-B894-6923B95487BD}"/>
              </a:ext>
            </a:extLst>
          </p:cNvPr>
          <p:cNvSpPr/>
          <p:nvPr/>
        </p:nvSpPr>
        <p:spPr>
          <a:xfrm>
            <a:off x="3172038" y="6463838"/>
            <a:ext cx="1081748" cy="17510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00" kern="0" spc="-162">
                <a:ln>
                  <a:solidFill>
                    <a:srgbClr val="04457D">
                      <a:alpha val="0"/>
                    </a:srgbClr>
                  </a:solidFill>
                </a:ln>
                <a:latin typeface="+mn-ea"/>
              </a:rPr>
              <a:t>강서지점</a:t>
            </a:r>
            <a:endParaRPr lang="ko-KR" altLang="en-US" sz="1000" kern="0" spc="-162" dirty="0">
              <a:ln>
                <a:solidFill>
                  <a:srgbClr val="04457D">
                    <a:alpha val="0"/>
                  </a:srgbClr>
                </a:solidFill>
              </a:ln>
              <a:latin typeface="+mn-ea"/>
            </a:endParaRPr>
          </a:p>
        </p:txBody>
      </p:sp>
      <p:cxnSp>
        <p:nvCxnSpPr>
          <p:cNvPr id="218" name="직선 연결선 217">
            <a:extLst>
              <a:ext uri="{FF2B5EF4-FFF2-40B4-BE49-F238E27FC236}">
                <a16:creationId xmlns:a16="http://schemas.microsoft.com/office/drawing/2014/main" id="{7325B69A-2C37-76A9-DE6E-90B5DA82EED6}"/>
              </a:ext>
            </a:extLst>
          </p:cNvPr>
          <p:cNvCxnSpPr>
            <a:cxnSpLocks/>
            <a:stCxn id="219" idx="3"/>
          </p:cNvCxnSpPr>
          <p:nvPr/>
        </p:nvCxnSpPr>
        <p:spPr>
          <a:xfrm>
            <a:off x="4018857" y="3144378"/>
            <a:ext cx="1436626" cy="4222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직사각형 218">
            <a:extLst>
              <a:ext uri="{FF2B5EF4-FFF2-40B4-BE49-F238E27FC236}">
                <a16:creationId xmlns:a16="http://schemas.microsoft.com/office/drawing/2014/main" id="{66D00E2A-727C-0ACA-AB8D-59C032597C4E}"/>
              </a:ext>
            </a:extLst>
          </p:cNvPr>
          <p:cNvSpPr/>
          <p:nvPr/>
        </p:nvSpPr>
        <p:spPr>
          <a:xfrm>
            <a:off x="2937110" y="3021808"/>
            <a:ext cx="1081748" cy="245140"/>
          </a:xfrm>
          <a:prstGeom prst="rect">
            <a:avLst/>
          </a:prstGeom>
          <a:solidFill>
            <a:srgbClr val="F6FAFB"/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86912" latinLnBrk="1">
              <a:defRPr/>
            </a:pPr>
            <a:r>
              <a:rPr lang="ko-KR" altLang="en-US" sz="1050" kern="0" spc="-162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114DA5"/>
                </a:solidFill>
                <a:latin typeface="+mn-ea"/>
              </a:rPr>
              <a:t>중대재해전담팀</a:t>
            </a:r>
          </a:p>
        </p:txBody>
      </p:sp>
    </p:spTree>
    <p:extLst>
      <p:ext uri="{BB962C8B-B14F-4D97-AF65-F5344CB8AC3E}">
        <p14:creationId xmlns:p14="http://schemas.microsoft.com/office/powerpoint/2010/main" val="3876811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94F559D1-5BAF-7488-BC3B-E90A589250A7}"/>
              </a:ext>
            </a:extLst>
          </p:cNvPr>
          <p:cNvSpPr/>
          <p:nvPr/>
        </p:nvSpPr>
        <p:spPr>
          <a:xfrm>
            <a:off x="3124201" y="0"/>
            <a:ext cx="67818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id="{7EF8CA68-4A3D-9F91-FF1A-A91669EFE9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2" r="53806"/>
          <a:stretch/>
        </p:blipFill>
        <p:spPr>
          <a:xfrm>
            <a:off x="0" y="0"/>
            <a:ext cx="3124200" cy="6858000"/>
          </a:xfrm>
          <a:prstGeom prst="rect">
            <a:avLst/>
          </a:prstGeom>
        </p:spPr>
      </p:pic>
      <p:grpSp>
        <p:nvGrpSpPr>
          <p:cNvPr id="42" name="그룹 41">
            <a:extLst>
              <a:ext uri="{FF2B5EF4-FFF2-40B4-BE49-F238E27FC236}">
                <a16:creationId xmlns:a16="http://schemas.microsoft.com/office/drawing/2014/main" id="{386617E1-3C2A-3EB0-8862-20659C38C113}"/>
              </a:ext>
            </a:extLst>
          </p:cNvPr>
          <p:cNvGrpSpPr/>
          <p:nvPr/>
        </p:nvGrpSpPr>
        <p:grpSpPr>
          <a:xfrm>
            <a:off x="3195125" y="1348484"/>
            <a:ext cx="6077875" cy="4928857"/>
            <a:chOff x="3195125" y="1110294"/>
            <a:chExt cx="6077875" cy="4928857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50A73487-D999-0DDD-9D57-5172FC228E98}"/>
                </a:ext>
              </a:extLst>
            </p:cNvPr>
            <p:cNvGrpSpPr/>
            <p:nvPr/>
          </p:nvGrpSpPr>
          <p:grpSpPr>
            <a:xfrm>
              <a:off x="3393503" y="1363225"/>
              <a:ext cx="1967204" cy="2682173"/>
              <a:chOff x="3684095" y="665729"/>
              <a:chExt cx="2004061" cy="2878043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D0B25143-AFD6-1FED-05FC-5B07D8B6C551}"/>
                  </a:ext>
                </a:extLst>
              </p:cNvPr>
              <p:cNvGrpSpPr/>
              <p:nvPr/>
            </p:nvGrpSpPr>
            <p:grpSpPr>
              <a:xfrm>
                <a:off x="3684095" y="665729"/>
                <a:ext cx="2004061" cy="2878043"/>
                <a:chOff x="1212964" y="2222666"/>
                <a:chExt cx="2267847" cy="3256868"/>
              </a:xfrm>
            </p:grpSpPr>
            <p:pic>
              <p:nvPicPr>
                <p:cNvPr id="5" name="그림 4">
                  <a:extLst>
                    <a:ext uri="{FF2B5EF4-FFF2-40B4-BE49-F238E27FC236}">
                      <a16:creationId xmlns:a16="http://schemas.microsoft.com/office/drawing/2014/main" id="{3166B09E-757B-4888-D0E8-0CA269B94E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6" name="그림 5">
                  <a:extLst>
                    <a:ext uri="{FF2B5EF4-FFF2-40B4-BE49-F238E27FC236}">
                      <a16:creationId xmlns:a16="http://schemas.microsoft.com/office/drawing/2014/main" id="{5752AC1C-9279-E7C5-18B7-FCC7EC8D5A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  <p:pic>
            <p:nvPicPr>
              <p:cNvPr id="4" name="그림 3">
                <a:extLst>
                  <a:ext uri="{FF2B5EF4-FFF2-40B4-BE49-F238E27FC236}">
                    <a16:creationId xmlns:a16="http://schemas.microsoft.com/office/drawing/2014/main" id="{BE52AB8F-6E6A-562A-DD17-266442D1B3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4995"/>
              <a:stretch/>
            </p:blipFill>
            <p:spPr>
              <a:xfrm>
                <a:off x="3753075" y="749653"/>
                <a:ext cx="1847385" cy="2708994"/>
              </a:xfrm>
              <a:prstGeom prst="rect">
                <a:avLst/>
              </a:prstGeom>
              <a:noFill/>
              <a:ln w="3175">
                <a:noFill/>
              </a:ln>
            </p:spPr>
          </p:pic>
        </p:grpSp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AF9B2B9A-8D24-9E41-1A2B-81CAEF5E97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61" t="10800" r="15632" b="46134"/>
            <a:stretch/>
          </p:blipFill>
          <p:spPr>
            <a:xfrm>
              <a:off x="5428418" y="1363225"/>
              <a:ext cx="3844582" cy="2656455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51B2CC31-819F-44AE-0A1E-8CCDC88B06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9268" t="7668" r="28948" b="31879"/>
            <a:stretch/>
          </p:blipFill>
          <p:spPr>
            <a:xfrm>
              <a:off x="3393502" y="4127251"/>
              <a:ext cx="2908929" cy="1911900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9F816EDF-55DF-EF5A-DAF6-FFB2F7C568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8096" t="21975" r="18096" b="3535"/>
            <a:stretch/>
          </p:blipFill>
          <p:spPr>
            <a:xfrm>
              <a:off x="6364069" y="4127251"/>
              <a:ext cx="2908929" cy="191189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6D9A631-95CA-235D-F886-0C8F5CD2D2CC}"/>
                </a:ext>
              </a:extLst>
            </p:cNvPr>
            <p:cNvSpPr/>
            <p:nvPr/>
          </p:nvSpPr>
          <p:spPr>
            <a:xfrm>
              <a:off x="5428418" y="3736746"/>
              <a:ext cx="3844582" cy="282934"/>
            </a:xfrm>
            <a:prstGeom prst="rect">
              <a:avLst/>
            </a:prstGeom>
            <a:solidFill>
              <a:srgbClr val="0024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-150" normalizeH="0" baseline="0" noProof="0" dirty="0">
                  <a:ln>
                    <a:solidFill>
                      <a:srgbClr val="04457D"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+mn-cs"/>
                </a:rPr>
                <a:t>제</a:t>
              </a:r>
              <a:r>
                <a:rPr kumimoji="0" lang="en-US" altLang="ko-KR" sz="1200" b="1" i="0" u="none" strike="noStrike" kern="0" cap="none" spc="-150" normalizeH="0" baseline="0" noProof="0" dirty="0">
                  <a:ln>
                    <a:solidFill>
                      <a:srgbClr val="04457D"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+mn-cs"/>
                </a:rPr>
                <a:t>1</a:t>
              </a:r>
              <a:r>
                <a:rPr kumimoji="0" lang="ko-KR" altLang="en-US" sz="1200" b="1" i="0" u="none" strike="noStrike" kern="0" cap="none" spc="-150" normalizeH="0" baseline="0" noProof="0" dirty="0">
                  <a:ln>
                    <a:solidFill>
                      <a:srgbClr val="04457D"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+mn-cs"/>
                </a:rPr>
                <a:t>공장</a:t>
              </a:r>
            </a:p>
          </p:txBody>
        </p:sp>
        <p:pic>
          <p:nvPicPr>
            <p:cNvPr id="21" name="그래픽 20">
              <a:extLst>
                <a:ext uri="{FF2B5EF4-FFF2-40B4-BE49-F238E27FC236}">
                  <a16:creationId xmlns:a16="http://schemas.microsoft.com/office/drawing/2014/main" id="{60E1822C-DF1C-5E50-203A-DA93C66B8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195125" y="1110294"/>
              <a:ext cx="662283" cy="662283"/>
            </a:xfrm>
            <a:prstGeom prst="rect">
              <a:avLst/>
            </a:prstGeom>
          </p:spPr>
        </p:pic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CF6BCA0-752A-0791-D88E-45B51F8E6FED}"/>
                </a:ext>
              </a:extLst>
            </p:cNvPr>
            <p:cNvSpPr/>
            <p:nvPr/>
          </p:nvSpPr>
          <p:spPr>
            <a:xfrm>
              <a:off x="3393502" y="5756216"/>
              <a:ext cx="2908929" cy="282934"/>
            </a:xfrm>
            <a:prstGeom prst="rect">
              <a:avLst/>
            </a:prstGeom>
            <a:solidFill>
              <a:srgbClr val="114D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-150" normalizeH="0" baseline="0" noProof="0" dirty="0">
                  <a:ln>
                    <a:solidFill>
                      <a:srgbClr val="04457D"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+mn-cs"/>
                </a:rPr>
                <a:t>제</a:t>
              </a:r>
              <a:r>
                <a:rPr kumimoji="0" lang="en-US" altLang="ko-KR" sz="1200" b="1" i="0" u="none" strike="noStrike" kern="0" cap="none" spc="-150" normalizeH="0" baseline="0" noProof="0" dirty="0">
                  <a:ln>
                    <a:solidFill>
                      <a:srgbClr val="04457D"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+mn-cs"/>
                </a:rPr>
                <a:t>2</a:t>
              </a:r>
              <a:r>
                <a:rPr kumimoji="0" lang="ko-KR" altLang="en-US" sz="1200" b="1" i="0" u="none" strike="noStrike" kern="0" cap="none" spc="-150" normalizeH="0" baseline="0" noProof="0" dirty="0">
                  <a:ln>
                    <a:solidFill>
                      <a:srgbClr val="04457D"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+mn-cs"/>
                </a:rPr>
                <a:t>공장</a:t>
              </a:r>
              <a:endParaRPr kumimoji="0" lang="en-US" altLang="ko-KR" sz="1200" b="1" i="0" u="none" strike="noStrike" kern="0" cap="none" spc="-150" normalizeH="0" baseline="0" noProof="0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991AE77-3F89-9246-27CB-68AF1E7C30C2}"/>
                </a:ext>
              </a:extLst>
            </p:cNvPr>
            <p:cNvSpPr/>
            <p:nvPr/>
          </p:nvSpPr>
          <p:spPr>
            <a:xfrm>
              <a:off x="6364069" y="5756216"/>
              <a:ext cx="2908929" cy="282934"/>
            </a:xfrm>
            <a:prstGeom prst="rect">
              <a:avLst/>
            </a:prstGeom>
            <a:solidFill>
              <a:srgbClr val="114D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-150" normalizeH="0" baseline="0" noProof="0" dirty="0">
                  <a:ln>
                    <a:solidFill>
                      <a:srgbClr val="04457D"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+mn-cs"/>
                </a:rPr>
                <a:t>판금공장</a:t>
              </a:r>
              <a:endParaRPr kumimoji="0" lang="en-US" altLang="ko-KR" sz="1200" b="1" i="0" u="none" strike="noStrike" kern="0" cap="none" spc="-150" normalizeH="0" baseline="0" noProof="0" dirty="0">
                <a:ln>
                  <a:solidFill>
                    <a:srgbClr val="04457D">
                      <a:alpha val="0"/>
                    </a:srgbClr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D6891E9F-8D4C-C70E-495A-BA133E188C3E}"/>
              </a:ext>
            </a:extLst>
          </p:cNvPr>
          <p:cNvSpPr/>
          <p:nvPr/>
        </p:nvSpPr>
        <p:spPr>
          <a:xfrm>
            <a:off x="0" y="0"/>
            <a:ext cx="3124200" cy="6858000"/>
          </a:xfrm>
          <a:prstGeom prst="rect">
            <a:avLst/>
          </a:prstGeom>
          <a:gradFill>
            <a:gsLst>
              <a:gs pos="0">
                <a:srgbClr val="114DA5"/>
              </a:gs>
              <a:gs pos="100000">
                <a:srgbClr val="002450">
                  <a:alpha val="57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71EFA6D1-7163-04C4-54F3-C26290E23968}"/>
              </a:ext>
            </a:extLst>
          </p:cNvPr>
          <p:cNvGrpSpPr/>
          <p:nvPr/>
        </p:nvGrpSpPr>
        <p:grpSpPr>
          <a:xfrm>
            <a:off x="695324" y="2754284"/>
            <a:ext cx="1933575" cy="1193531"/>
            <a:chOff x="695325" y="2697134"/>
            <a:chExt cx="4781550" cy="119353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B933CE6-5EDC-A34A-3D08-2ABAC4AC7C46}"/>
                </a:ext>
              </a:extLst>
            </p:cNvPr>
            <p:cNvSpPr txBox="1"/>
            <p:nvPr/>
          </p:nvSpPr>
          <p:spPr>
            <a:xfrm>
              <a:off x="695325" y="2967335"/>
              <a:ext cx="4781550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30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제조공장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96E461C-B229-7617-2736-ECAD3D5AFD4B}"/>
                </a:ext>
              </a:extLst>
            </p:cNvPr>
            <p:cNvSpPr txBox="1"/>
            <p:nvPr/>
          </p:nvSpPr>
          <p:spPr>
            <a:xfrm>
              <a:off x="695325" y="2697134"/>
              <a:ext cx="478155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20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06</a:t>
              </a:r>
              <a:endParaRPr lang="ko-KR" altLang="en-US" sz="2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E2912DBD-9276-6094-D549-2210C60E0B1D}"/>
              </a:ext>
            </a:extLst>
          </p:cNvPr>
          <p:cNvGrpSpPr/>
          <p:nvPr/>
        </p:nvGrpSpPr>
        <p:grpSpPr>
          <a:xfrm>
            <a:off x="633000" y="345647"/>
            <a:ext cx="8651526" cy="246221"/>
            <a:chOff x="633000" y="345647"/>
            <a:chExt cx="8651526" cy="246221"/>
          </a:xfrm>
        </p:grpSpPr>
        <p:sp>
          <p:nvSpPr>
            <p:cNvPr id="12" name="Object 104">
              <a:extLst>
                <a:ext uri="{FF2B5EF4-FFF2-40B4-BE49-F238E27FC236}">
                  <a16:creationId xmlns:a16="http://schemas.microsoft.com/office/drawing/2014/main" id="{3191C831-83DC-91F0-8FC6-22FBB54ADC3D}"/>
                </a:ext>
              </a:extLst>
            </p:cNvPr>
            <p:cNvSpPr txBox="1"/>
            <p:nvPr/>
          </p:nvSpPr>
          <p:spPr>
            <a:xfrm>
              <a:off x="6309729" y="345647"/>
              <a:ext cx="1728381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Worldwide Parking NO.1</a:t>
              </a:r>
            </a:p>
          </p:txBody>
        </p:sp>
        <p:sp>
          <p:nvSpPr>
            <p:cNvPr id="13" name="Object 103">
              <a:extLst>
                <a:ext uri="{FF2B5EF4-FFF2-40B4-BE49-F238E27FC236}">
                  <a16:creationId xmlns:a16="http://schemas.microsoft.com/office/drawing/2014/main" id="{A0DACC39-E188-2BFE-6C24-CA456D2402F2}"/>
                </a:ext>
              </a:extLst>
            </p:cNvPr>
            <p:cNvSpPr txBox="1"/>
            <p:nvPr/>
          </p:nvSpPr>
          <p:spPr>
            <a:xfrm>
              <a:off x="644526" y="345647"/>
              <a:ext cx="2821045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+mn-ea"/>
                  <a:cs typeface="Open Sans SemiBold" pitchFamily="34" charset="0"/>
                </a:rPr>
                <a:t>Total Parking Management System </a:t>
              </a:r>
            </a:p>
          </p:txBody>
        </p:sp>
        <p:pic>
          <p:nvPicPr>
            <p:cNvPr id="16" name="그래픽 15">
              <a:extLst>
                <a:ext uri="{FF2B5EF4-FFF2-40B4-BE49-F238E27FC236}">
                  <a16:creationId xmlns:a16="http://schemas.microsoft.com/office/drawing/2014/main" id="{DCAF5CF2-5B50-D032-868E-8A118DEDD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985778" y="403370"/>
              <a:ext cx="780548" cy="126265"/>
            </a:xfrm>
            <a:prstGeom prst="rect">
              <a:avLst/>
            </a:prstGeom>
          </p:spPr>
        </p:pic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DD53553A-B3E9-B2A8-D634-47C25E033159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580659"/>
              <a:ext cx="864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FE6B9928-0036-A079-6062-6D931B3FCE89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D306585E-F813-BCC1-E525-8CE61F646CBF}"/>
                </a:ext>
              </a:extLst>
            </p:cNvPr>
            <p:cNvCxnSpPr>
              <a:cxnSpLocks/>
            </p:cNvCxnSpPr>
            <p:nvPr/>
          </p:nvCxnSpPr>
          <p:spPr>
            <a:xfrm>
              <a:off x="6327285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9C1BF2A9-2091-4549-CB8E-470709B5EDD2}"/>
                </a:ext>
              </a:extLst>
            </p:cNvPr>
            <p:cNvGrpSpPr/>
            <p:nvPr/>
          </p:nvGrpSpPr>
          <p:grpSpPr>
            <a:xfrm>
              <a:off x="8825325" y="346659"/>
              <a:ext cx="447675" cy="234000"/>
              <a:chOff x="8624475" y="251409"/>
              <a:chExt cx="447675" cy="234000"/>
            </a:xfrm>
          </p:grpSpPr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53A18087-0EB7-AC05-AA8F-525CF78147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4475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>
                <a:extLst>
                  <a:ext uri="{FF2B5EF4-FFF2-40B4-BE49-F238E27FC236}">
                    <a16:creationId xmlns:a16="http://schemas.microsoft.com/office/drawing/2014/main" id="{17D65112-A8EE-9EE1-3303-EF38BB2A90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2150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Rectangle 9">
              <a:extLst>
                <a:ext uri="{FF2B5EF4-FFF2-40B4-BE49-F238E27FC236}">
                  <a16:creationId xmlns:a16="http://schemas.microsoft.com/office/drawing/2014/main" id="{432CA9B5-278E-C5BE-507B-0DFBE8045F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3726" y="347068"/>
              <a:ext cx="460800" cy="24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marL="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7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74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1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49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36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23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710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98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 kern="1200" baseline="0" noProof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t>P.</a:t>
              </a:r>
              <a:fld id="{625A4F5B-2CBB-4175-9E0C-5C64BCE0D65F}" type="slidenum">
                <a:rPr lang="en-US" altLang="ko-KR" sz="1000" kern="1200" baseline="0" noProof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9</a:t>
              </a:fld>
              <a:endParaRPr lang="en-US" altLang="ko-KR" sz="1000" kern="120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56" name="직선 연결선 55">
              <a:extLst>
                <a:ext uri="{FF2B5EF4-FFF2-40B4-BE49-F238E27FC236}">
                  <a16:creationId xmlns:a16="http://schemas.microsoft.com/office/drawing/2014/main" id="{925F854D-3F9A-F861-DAC1-FF5F461FE396}"/>
                </a:ext>
              </a:extLst>
            </p:cNvPr>
            <p:cNvCxnSpPr>
              <a:cxnSpLocks/>
            </p:cNvCxnSpPr>
            <p:nvPr/>
          </p:nvCxnSpPr>
          <p:spPr>
            <a:xfrm>
              <a:off x="7907719" y="345647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BAB454F-2F45-1506-4FCA-A00E9F20D269}"/>
              </a:ext>
            </a:extLst>
          </p:cNvPr>
          <p:cNvSpPr txBox="1"/>
          <p:nvPr/>
        </p:nvSpPr>
        <p:spPr>
          <a:xfrm>
            <a:off x="695323" y="3572933"/>
            <a:ext cx="236220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latinLnBrk="1">
              <a:lnSpc>
                <a:spcPts val="1800"/>
              </a:lnSpc>
            </a:pPr>
            <a:r>
              <a:rPr lang="ko-KR" altLang="en-US" sz="1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자사 공장보유</a:t>
            </a:r>
            <a:r>
              <a:rPr lang="en-US" altLang="ko-KR" sz="1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, </a:t>
            </a:r>
          </a:p>
          <a:p>
            <a:pPr defTabSz="914400" latinLnBrk="1">
              <a:lnSpc>
                <a:spcPts val="1800"/>
              </a:lnSpc>
            </a:pPr>
            <a:r>
              <a:rPr lang="ko-KR" altLang="en-US" sz="1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체계적인 직접생산으로 </a:t>
            </a:r>
          </a:p>
          <a:p>
            <a:pPr defTabSz="914400" latinLnBrk="1">
              <a:lnSpc>
                <a:spcPts val="1800"/>
              </a:lnSpc>
            </a:pPr>
            <a:r>
              <a:rPr lang="ko-KR" altLang="en-US" sz="1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품질 및 기술력 인정 </a:t>
            </a:r>
          </a:p>
        </p:txBody>
      </p:sp>
    </p:spTree>
    <p:extLst>
      <p:ext uri="{BB962C8B-B14F-4D97-AF65-F5344CB8AC3E}">
        <p14:creationId xmlns:p14="http://schemas.microsoft.com/office/powerpoint/2010/main" val="2887614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DC61C3C9-381D-BE8A-6832-E6713663860B}"/>
              </a:ext>
            </a:extLst>
          </p:cNvPr>
          <p:cNvSpPr/>
          <p:nvPr/>
        </p:nvSpPr>
        <p:spPr>
          <a:xfrm>
            <a:off x="676274" y="2326913"/>
            <a:ext cx="9229725" cy="37851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073586C-416B-93F6-F31C-16AE3409A678}"/>
              </a:ext>
            </a:extLst>
          </p:cNvPr>
          <p:cNvGrpSpPr/>
          <p:nvPr/>
        </p:nvGrpSpPr>
        <p:grpSpPr>
          <a:xfrm>
            <a:off x="1009827" y="2651159"/>
            <a:ext cx="8930041" cy="3909220"/>
            <a:chOff x="660987" y="2508855"/>
            <a:chExt cx="9013546" cy="3945775"/>
          </a:xfrm>
        </p:grpSpPr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536156E6-BF33-1C61-5D7A-463270C7A98F}"/>
                </a:ext>
              </a:extLst>
            </p:cNvPr>
            <p:cNvGrpSpPr/>
            <p:nvPr/>
          </p:nvGrpSpPr>
          <p:grpSpPr>
            <a:xfrm>
              <a:off x="666440" y="2798511"/>
              <a:ext cx="2080164" cy="2886117"/>
              <a:chOff x="334247" y="2793892"/>
              <a:chExt cx="2539510" cy="3523437"/>
            </a:xfrm>
          </p:grpSpPr>
          <p:grpSp>
            <p:nvGrpSpPr>
              <p:cNvPr id="109" name="그룹 108">
                <a:extLst>
                  <a:ext uri="{FF2B5EF4-FFF2-40B4-BE49-F238E27FC236}">
                    <a16:creationId xmlns:a16="http://schemas.microsoft.com/office/drawing/2014/main" id="{EFE98CA5-4B93-F805-F14F-E22520C6DFEE}"/>
                  </a:ext>
                </a:extLst>
              </p:cNvPr>
              <p:cNvGrpSpPr/>
              <p:nvPr/>
            </p:nvGrpSpPr>
            <p:grpSpPr>
              <a:xfrm>
                <a:off x="730516" y="3239409"/>
                <a:ext cx="2143241" cy="3077920"/>
                <a:chOff x="1212964" y="2222666"/>
                <a:chExt cx="2267847" cy="3256868"/>
              </a:xfrm>
            </p:grpSpPr>
            <p:pic>
              <p:nvPicPr>
                <p:cNvPr id="119" name="그림 118">
                  <a:extLst>
                    <a:ext uri="{FF2B5EF4-FFF2-40B4-BE49-F238E27FC236}">
                      <a16:creationId xmlns:a16="http://schemas.microsoft.com/office/drawing/2014/main" id="{D3C45741-AA8D-8A01-3821-31802F1BD6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120" name="그림 119">
                  <a:extLst>
                    <a:ext uri="{FF2B5EF4-FFF2-40B4-BE49-F238E27FC236}">
                      <a16:creationId xmlns:a16="http://schemas.microsoft.com/office/drawing/2014/main" id="{8973CA65-CC26-CF0C-45A1-D4A96039C0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  <p:grpSp>
            <p:nvGrpSpPr>
              <p:cNvPr id="110" name="그룹 109">
                <a:extLst>
                  <a:ext uri="{FF2B5EF4-FFF2-40B4-BE49-F238E27FC236}">
                    <a16:creationId xmlns:a16="http://schemas.microsoft.com/office/drawing/2014/main" id="{659D239E-24D4-B65E-526F-FC82EAF6B436}"/>
                  </a:ext>
                </a:extLst>
              </p:cNvPr>
              <p:cNvGrpSpPr/>
              <p:nvPr/>
            </p:nvGrpSpPr>
            <p:grpSpPr>
              <a:xfrm>
                <a:off x="602925" y="3092029"/>
                <a:ext cx="2143241" cy="3077920"/>
                <a:chOff x="1212964" y="2222666"/>
                <a:chExt cx="2267847" cy="3256868"/>
              </a:xfrm>
            </p:grpSpPr>
            <p:pic>
              <p:nvPicPr>
                <p:cNvPr id="117" name="그림 116">
                  <a:extLst>
                    <a:ext uri="{FF2B5EF4-FFF2-40B4-BE49-F238E27FC236}">
                      <a16:creationId xmlns:a16="http://schemas.microsoft.com/office/drawing/2014/main" id="{C7938326-2575-1FB8-55AC-AF4CF153E6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118" name="그림 117">
                  <a:extLst>
                    <a:ext uri="{FF2B5EF4-FFF2-40B4-BE49-F238E27FC236}">
                      <a16:creationId xmlns:a16="http://schemas.microsoft.com/office/drawing/2014/main" id="{C32C0539-5D79-A800-BE3F-590C893B19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  <p:grpSp>
            <p:nvGrpSpPr>
              <p:cNvPr id="111" name="그룹 110">
                <a:extLst>
                  <a:ext uri="{FF2B5EF4-FFF2-40B4-BE49-F238E27FC236}">
                    <a16:creationId xmlns:a16="http://schemas.microsoft.com/office/drawing/2014/main" id="{652F1A20-FD7D-3CB7-E903-94E3E00C7FE3}"/>
                  </a:ext>
                </a:extLst>
              </p:cNvPr>
              <p:cNvGrpSpPr/>
              <p:nvPr/>
            </p:nvGrpSpPr>
            <p:grpSpPr>
              <a:xfrm>
                <a:off x="470095" y="2944652"/>
                <a:ext cx="2143241" cy="3077920"/>
                <a:chOff x="1212964" y="2222666"/>
                <a:chExt cx="2267847" cy="3256868"/>
              </a:xfrm>
            </p:grpSpPr>
            <p:pic>
              <p:nvPicPr>
                <p:cNvPr id="115" name="그림 114">
                  <a:extLst>
                    <a:ext uri="{FF2B5EF4-FFF2-40B4-BE49-F238E27FC236}">
                      <a16:creationId xmlns:a16="http://schemas.microsoft.com/office/drawing/2014/main" id="{9BAF0535-6A15-5005-38FD-CFE4DC870D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116" name="그림 115">
                  <a:extLst>
                    <a:ext uri="{FF2B5EF4-FFF2-40B4-BE49-F238E27FC236}">
                      <a16:creationId xmlns:a16="http://schemas.microsoft.com/office/drawing/2014/main" id="{45D346E7-C6C9-4606-5F52-9B3097ED79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  <p:grpSp>
            <p:nvGrpSpPr>
              <p:cNvPr id="112" name="그룹 111">
                <a:extLst>
                  <a:ext uri="{FF2B5EF4-FFF2-40B4-BE49-F238E27FC236}">
                    <a16:creationId xmlns:a16="http://schemas.microsoft.com/office/drawing/2014/main" id="{F7EB9425-F7BB-761D-7BC2-4802B47FF1C4}"/>
                  </a:ext>
                </a:extLst>
              </p:cNvPr>
              <p:cNvGrpSpPr/>
              <p:nvPr/>
            </p:nvGrpSpPr>
            <p:grpSpPr>
              <a:xfrm>
                <a:off x="334247" y="2793892"/>
                <a:ext cx="2143241" cy="3077920"/>
                <a:chOff x="1212964" y="2222666"/>
                <a:chExt cx="2267847" cy="3256868"/>
              </a:xfrm>
            </p:grpSpPr>
            <p:pic>
              <p:nvPicPr>
                <p:cNvPr id="113" name="그림 112">
                  <a:extLst>
                    <a:ext uri="{FF2B5EF4-FFF2-40B4-BE49-F238E27FC236}">
                      <a16:creationId xmlns:a16="http://schemas.microsoft.com/office/drawing/2014/main" id="{513DED72-C3D2-CB8F-1CCB-6484ED1430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114" name="그림 113">
                  <a:extLst>
                    <a:ext uri="{FF2B5EF4-FFF2-40B4-BE49-F238E27FC236}">
                      <a16:creationId xmlns:a16="http://schemas.microsoft.com/office/drawing/2014/main" id="{A9BEDFC8-B61E-83CE-60E3-58461695E2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B921E431-AEA2-A868-840B-25BE39961E60}"/>
                </a:ext>
              </a:extLst>
            </p:cNvPr>
            <p:cNvGrpSpPr/>
            <p:nvPr/>
          </p:nvGrpSpPr>
          <p:grpSpPr>
            <a:xfrm>
              <a:off x="2839694" y="2798511"/>
              <a:ext cx="2080164" cy="2886117"/>
              <a:chOff x="334247" y="2793892"/>
              <a:chExt cx="2539510" cy="3523437"/>
            </a:xfrm>
          </p:grpSpPr>
          <p:grpSp>
            <p:nvGrpSpPr>
              <p:cNvPr id="122" name="그룹 121">
                <a:extLst>
                  <a:ext uri="{FF2B5EF4-FFF2-40B4-BE49-F238E27FC236}">
                    <a16:creationId xmlns:a16="http://schemas.microsoft.com/office/drawing/2014/main" id="{25860568-EC25-F805-7173-32E171A7C995}"/>
                  </a:ext>
                </a:extLst>
              </p:cNvPr>
              <p:cNvGrpSpPr/>
              <p:nvPr/>
            </p:nvGrpSpPr>
            <p:grpSpPr>
              <a:xfrm>
                <a:off x="730516" y="3239409"/>
                <a:ext cx="2143241" cy="3077920"/>
                <a:chOff x="1212964" y="2222666"/>
                <a:chExt cx="2267847" cy="3256868"/>
              </a:xfrm>
            </p:grpSpPr>
            <p:pic>
              <p:nvPicPr>
                <p:cNvPr id="132" name="그림 131">
                  <a:extLst>
                    <a:ext uri="{FF2B5EF4-FFF2-40B4-BE49-F238E27FC236}">
                      <a16:creationId xmlns:a16="http://schemas.microsoft.com/office/drawing/2014/main" id="{BF9D82B7-4BE9-2BF3-AFEB-DBC41677D1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133" name="그림 132">
                  <a:extLst>
                    <a:ext uri="{FF2B5EF4-FFF2-40B4-BE49-F238E27FC236}">
                      <a16:creationId xmlns:a16="http://schemas.microsoft.com/office/drawing/2014/main" id="{4DF53113-E1BA-6899-CED2-A6B70BEFBC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  <p:grpSp>
            <p:nvGrpSpPr>
              <p:cNvPr id="123" name="그룹 122">
                <a:extLst>
                  <a:ext uri="{FF2B5EF4-FFF2-40B4-BE49-F238E27FC236}">
                    <a16:creationId xmlns:a16="http://schemas.microsoft.com/office/drawing/2014/main" id="{4F804709-A658-4A17-A1B4-D7DBCF61FB14}"/>
                  </a:ext>
                </a:extLst>
              </p:cNvPr>
              <p:cNvGrpSpPr/>
              <p:nvPr/>
            </p:nvGrpSpPr>
            <p:grpSpPr>
              <a:xfrm>
                <a:off x="602925" y="3092029"/>
                <a:ext cx="2143241" cy="3077920"/>
                <a:chOff x="1212964" y="2222666"/>
                <a:chExt cx="2267847" cy="3256868"/>
              </a:xfrm>
            </p:grpSpPr>
            <p:pic>
              <p:nvPicPr>
                <p:cNvPr id="130" name="그림 129">
                  <a:extLst>
                    <a:ext uri="{FF2B5EF4-FFF2-40B4-BE49-F238E27FC236}">
                      <a16:creationId xmlns:a16="http://schemas.microsoft.com/office/drawing/2014/main" id="{E7A52083-09F3-9F94-D3C6-70B5FA79DA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131" name="그림 130">
                  <a:extLst>
                    <a:ext uri="{FF2B5EF4-FFF2-40B4-BE49-F238E27FC236}">
                      <a16:creationId xmlns:a16="http://schemas.microsoft.com/office/drawing/2014/main" id="{79A99285-74C2-7292-2244-AC9DCF14BF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  <p:grpSp>
            <p:nvGrpSpPr>
              <p:cNvPr id="124" name="그룹 123">
                <a:extLst>
                  <a:ext uri="{FF2B5EF4-FFF2-40B4-BE49-F238E27FC236}">
                    <a16:creationId xmlns:a16="http://schemas.microsoft.com/office/drawing/2014/main" id="{35DBD548-E894-CCE6-3747-E30D41BD724C}"/>
                  </a:ext>
                </a:extLst>
              </p:cNvPr>
              <p:cNvGrpSpPr/>
              <p:nvPr/>
            </p:nvGrpSpPr>
            <p:grpSpPr>
              <a:xfrm>
                <a:off x="470095" y="2944652"/>
                <a:ext cx="2143241" cy="3077920"/>
                <a:chOff x="1212964" y="2222666"/>
                <a:chExt cx="2267847" cy="3256868"/>
              </a:xfrm>
            </p:grpSpPr>
            <p:pic>
              <p:nvPicPr>
                <p:cNvPr id="128" name="그림 127">
                  <a:extLst>
                    <a:ext uri="{FF2B5EF4-FFF2-40B4-BE49-F238E27FC236}">
                      <a16:creationId xmlns:a16="http://schemas.microsoft.com/office/drawing/2014/main" id="{39370607-2A73-C28B-5098-DAB69E9217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129" name="그림 128">
                  <a:extLst>
                    <a:ext uri="{FF2B5EF4-FFF2-40B4-BE49-F238E27FC236}">
                      <a16:creationId xmlns:a16="http://schemas.microsoft.com/office/drawing/2014/main" id="{8EA24F79-878A-9B3D-444F-85C72332E3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  <p:grpSp>
            <p:nvGrpSpPr>
              <p:cNvPr id="125" name="그룹 124">
                <a:extLst>
                  <a:ext uri="{FF2B5EF4-FFF2-40B4-BE49-F238E27FC236}">
                    <a16:creationId xmlns:a16="http://schemas.microsoft.com/office/drawing/2014/main" id="{DBEC8BBF-A5A0-016D-AAE4-B7CB2F6B6F44}"/>
                  </a:ext>
                </a:extLst>
              </p:cNvPr>
              <p:cNvGrpSpPr/>
              <p:nvPr/>
            </p:nvGrpSpPr>
            <p:grpSpPr>
              <a:xfrm>
                <a:off x="334247" y="2793892"/>
                <a:ext cx="2143241" cy="3077920"/>
                <a:chOff x="1212964" y="2222666"/>
                <a:chExt cx="2267847" cy="3256868"/>
              </a:xfrm>
            </p:grpSpPr>
            <p:pic>
              <p:nvPicPr>
                <p:cNvPr id="126" name="그림 125">
                  <a:extLst>
                    <a:ext uri="{FF2B5EF4-FFF2-40B4-BE49-F238E27FC236}">
                      <a16:creationId xmlns:a16="http://schemas.microsoft.com/office/drawing/2014/main" id="{D02B5A7C-8D9B-89AF-EA33-43E3D535B1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127" name="그림 126">
                  <a:extLst>
                    <a:ext uri="{FF2B5EF4-FFF2-40B4-BE49-F238E27FC236}">
                      <a16:creationId xmlns:a16="http://schemas.microsoft.com/office/drawing/2014/main" id="{2CAD6E83-A8C7-69C6-A013-D317580886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34" name="그룹 133">
              <a:extLst>
                <a:ext uri="{FF2B5EF4-FFF2-40B4-BE49-F238E27FC236}">
                  <a16:creationId xmlns:a16="http://schemas.microsoft.com/office/drawing/2014/main" id="{BFE83475-F483-3160-2EF3-4CCBE01AF1B4}"/>
                </a:ext>
              </a:extLst>
            </p:cNvPr>
            <p:cNvGrpSpPr/>
            <p:nvPr/>
          </p:nvGrpSpPr>
          <p:grpSpPr>
            <a:xfrm>
              <a:off x="5012949" y="2798511"/>
              <a:ext cx="2080164" cy="2886117"/>
              <a:chOff x="334247" y="2793892"/>
              <a:chExt cx="2539510" cy="3523437"/>
            </a:xfrm>
          </p:grpSpPr>
          <p:grpSp>
            <p:nvGrpSpPr>
              <p:cNvPr id="135" name="그룹 134">
                <a:extLst>
                  <a:ext uri="{FF2B5EF4-FFF2-40B4-BE49-F238E27FC236}">
                    <a16:creationId xmlns:a16="http://schemas.microsoft.com/office/drawing/2014/main" id="{3DC6B496-B779-09FE-5979-69650BE7BCBF}"/>
                  </a:ext>
                </a:extLst>
              </p:cNvPr>
              <p:cNvGrpSpPr/>
              <p:nvPr/>
            </p:nvGrpSpPr>
            <p:grpSpPr>
              <a:xfrm>
                <a:off x="730516" y="3239409"/>
                <a:ext cx="2143241" cy="3077920"/>
                <a:chOff x="1212964" y="2222666"/>
                <a:chExt cx="2267847" cy="3256868"/>
              </a:xfrm>
            </p:grpSpPr>
            <p:pic>
              <p:nvPicPr>
                <p:cNvPr id="145" name="그림 144">
                  <a:extLst>
                    <a:ext uri="{FF2B5EF4-FFF2-40B4-BE49-F238E27FC236}">
                      <a16:creationId xmlns:a16="http://schemas.microsoft.com/office/drawing/2014/main" id="{1E4C8147-8CB4-1E07-387F-49D95509B9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146" name="그림 145">
                  <a:extLst>
                    <a:ext uri="{FF2B5EF4-FFF2-40B4-BE49-F238E27FC236}">
                      <a16:creationId xmlns:a16="http://schemas.microsoft.com/office/drawing/2014/main" id="{C0BF196A-A0E7-19F7-9F5C-AC632AFC28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  <p:grpSp>
            <p:nvGrpSpPr>
              <p:cNvPr id="136" name="그룹 135">
                <a:extLst>
                  <a:ext uri="{FF2B5EF4-FFF2-40B4-BE49-F238E27FC236}">
                    <a16:creationId xmlns:a16="http://schemas.microsoft.com/office/drawing/2014/main" id="{553FDFEC-EC35-DCC5-6D69-28ACAB723E50}"/>
                  </a:ext>
                </a:extLst>
              </p:cNvPr>
              <p:cNvGrpSpPr/>
              <p:nvPr/>
            </p:nvGrpSpPr>
            <p:grpSpPr>
              <a:xfrm>
                <a:off x="602925" y="3092029"/>
                <a:ext cx="2143241" cy="3077920"/>
                <a:chOff x="1212964" y="2222666"/>
                <a:chExt cx="2267847" cy="3256868"/>
              </a:xfrm>
            </p:grpSpPr>
            <p:pic>
              <p:nvPicPr>
                <p:cNvPr id="143" name="그림 142">
                  <a:extLst>
                    <a:ext uri="{FF2B5EF4-FFF2-40B4-BE49-F238E27FC236}">
                      <a16:creationId xmlns:a16="http://schemas.microsoft.com/office/drawing/2014/main" id="{2E9532C5-A4C6-D03E-E17B-F59036CE17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144" name="그림 143">
                  <a:extLst>
                    <a:ext uri="{FF2B5EF4-FFF2-40B4-BE49-F238E27FC236}">
                      <a16:creationId xmlns:a16="http://schemas.microsoft.com/office/drawing/2014/main" id="{B0F35D39-6472-7143-E968-9948EC4490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  <p:grpSp>
            <p:nvGrpSpPr>
              <p:cNvPr id="137" name="그룹 136">
                <a:extLst>
                  <a:ext uri="{FF2B5EF4-FFF2-40B4-BE49-F238E27FC236}">
                    <a16:creationId xmlns:a16="http://schemas.microsoft.com/office/drawing/2014/main" id="{58510F9F-497B-B911-CE07-DC7CC5DCEC89}"/>
                  </a:ext>
                </a:extLst>
              </p:cNvPr>
              <p:cNvGrpSpPr/>
              <p:nvPr/>
            </p:nvGrpSpPr>
            <p:grpSpPr>
              <a:xfrm>
                <a:off x="470095" y="2944652"/>
                <a:ext cx="2143241" cy="3077920"/>
                <a:chOff x="1212964" y="2222666"/>
                <a:chExt cx="2267847" cy="3256868"/>
              </a:xfrm>
            </p:grpSpPr>
            <p:pic>
              <p:nvPicPr>
                <p:cNvPr id="141" name="그림 140">
                  <a:extLst>
                    <a:ext uri="{FF2B5EF4-FFF2-40B4-BE49-F238E27FC236}">
                      <a16:creationId xmlns:a16="http://schemas.microsoft.com/office/drawing/2014/main" id="{F1D545A5-AC5A-2394-B73D-3720149508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142" name="그림 141">
                  <a:extLst>
                    <a:ext uri="{FF2B5EF4-FFF2-40B4-BE49-F238E27FC236}">
                      <a16:creationId xmlns:a16="http://schemas.microsoft.com/office/drawing/2014/main" id="{50B6B741-85CA-2F77-C821-D21A338FD4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  <p:grpSp>
            <p:nvGrpSpPr>
              <p:cNvPr id="138" name="그룹 137">
                <a:extLst>
                  <a:ext uri="{FF2B5EF4-FFF2-40B4-BE49-F238E27FC236}">
                    <a16:creationId xmlns:a16="http://schemas.microsoft.com/office/drawing/2014/main" id="{9039B72C-239A-C3A4-DA0D-DB7499BE6A04}"/>
                  </a:ext>
                </a:extLst>
              </p:cNvPr>
              <p:cNvGrpSpPr/>
              <p:nvPr/>
            </p:nvGrpSpPr>
            <p:grpSpPr>
              <a:xfrm>
                <a:off x="334247" y="2793892"/>
                <a:ext cx="2143241" cy="3077920"/>
                <a:chOff x="1212964" y="2222666"/>
                <a:chExt cx="2267847" cy="3256868"/>
              </a:xfrm>
            </p:grpSpPr>
            <p:pic>
              <p:nvPicPr>
                <p:cNvPr id="139" name="그림 138">
                  <a:extLst>
                    <a:ext uri="{FF2B5EF4-FFF2-40B4-BE49-F238E27FC236}">
                      <a16:creationId xmlns:a16="http://schemas.microsoft.com/office/drawing/2014/main" id="{9757A2AF-FE95-CBF7-B8A3-7495A71E71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140" name="그림 139">
                  <a:extLst>
                    <a:ext uri="{FF2B5EF4-FFF2-40B4-BE49-F238E27FC236}">
                      <a16:creationId xmlns:a16="http://schemas.microsoft.com/office/drawing/2014/main" id="{DA8A070F-7B67-4710-4E18-0A7E6EDCED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1D829F5F-270F-1377-6651-517F2676F9BD}"/>
                </a:ext>
              </a:extLst>
            </p:cNvPr>
            <p:cNvGrpSpPr/>
            <p:nvPr/>
          </p:nvGrpSpPr>
          <p:grpSpPr>
            <a:xfrm>
              <a:off x="7186203" y="2798511"/>
              <a:ext cx="2080164" cy="2886117"/>
              <a:chOff x="334247" y="2793892"/>
              <a:chExt cx="2539510" cy="3523437"/>
            </a:xfrm>
          </p:grpSpPr>
          <p:grpSp>
            <p:nvGrpSpPr>
              <p:cNvPr id="148" name="그룹 147">
                <a:extLst>
                  <a:ext uri="{FF2B5EF4-FFF2-40B4-BE49-F238E27FC236}">
                    <a16:creationId xmlns:a16="http://schemas.microsoft.com/office/drawing/2014/main" id="{27EA192A-D368-FBC5-4F6B-E75CC5A164D9}"/>
                  </a:ext>
                </a:extLst>
              </p:cNvPr>
              <p:cNvGrpSpPr/>
              <p:nvPr/>
            </p:nvGrpSpPr>
            <p:grpSpPr>
              <a:xfrm>
                <a:off x="730516" y="3239409"/>
                <a:ext cx="2143241" cy="3077920"/>
                <a:chOff x="1212964" y="2222666"/>
                <a:chExt cx="2267847" cy="3256868"/>
              </a:xfrm>
            </p:grpSpPr>
            <p:pic>
              <p:nvPicPr>
                <p:cNvPr id="158" name="그림 157">
                  <a:extLst>
                    <a:ext uri="{FF2B5EF4-FFF2-40B4-BE49-F238E27FC236}">
                      <a16:creationId xmlns:a16="http://schemas.microsoft.com/office/drawing/2014/main" id="{842435FF-B219-9376-6557-D3EB080AE9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159" name="그림 158">
                  <a:extLst>
                    <a:ext uri="{FF2B5EF4-FFF2-40B4-BE49-F238E27FC236}">
                      <a16:creationId xmlns:a16="http://schemas.microsoft.com/office/drawing/2014/main" id="{11689D97-F8EE-D75E-EF48-FDAD33B682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  <p:grpSp>
            <p:nvGrpSpPr>
              <p:cNvPr id="149" name="그룹 148">
                <a:extLst>
                  <a:ext uri="{FF2B5EF4-FFF2-40B4-BE49-F238E27FC236}">
                    <a16:creationId xmlns:a16="http://schemas.microsoft.com/office/drawing/2014/main" id="{5F59B28D-1287-3985-6156-4CF6C411A958}"/>
                  </a:ext>
                </a:extLst>
              </p:cNvPr>
              <p:cNvGrpSpPr/>
              <p:nvPr/>
            </p:nvGrpSpPr>
            <p:grpSpPr>
              <a:xfrm>
                <a:off x="602925" y="3092029"/>
                <a:ext cx="2143241" cy="3077920"/>
                <a:chOff x="1212964" y="2222666"/>
                <a:chExt cx="2267847" cy="3256868"/>
              </a:xfrm>
            </p:grpSpPr>
            <p:pic>
              <p:nvPicPr>
                <p:cNvPr id="156" name="그림 155">
                  <a:extLst>
                    <a:ext uri="{FF2B5EF4-FFF2-40B4-BE49-F238E27FC236}">
                      <a16:creationId xmlns:a16="http://schemas.microsoft.com/office/drawing/2014/main" id="{80E546B5-37A3-B47B-578B-76C54BD271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157" name="그림 156">
                  <a:extLst>
                    <a:ext uri="{FF2B5EF4-FFF2-40B4-BE49-F238E27FC236}">
                      <a16:creationId xmlns:a16="http://schemas.microsoft.com/office/drawing/2014/main" id="{312FC922-275C-6907-F653-2F109001EA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  <p:grpSp>
            <p:nvGrpSpPr>
              <p:cNvPr id="150" name="그룹 149">
                <a:extLst>
                  <a:ext uri="{FF2B5EF4-FFF2-40B4-BE49-F238E27FC236}">
                    <a16:creationId xmlns:a16="http://schemas.microsoft.com/office/drawing/2014/main" id="{B8337005-2981-DFC0-8244-4EB2B3A82409}"/>
                  </a:ext>
                </a:extLst>
              </p:cNvPr>
              <p:cNvGrpSpPr/>
              <p:nvPr/>
            </p:nvGrpSpPr>
            <p:grpSpPr>
              <a:xfrm>
                <a:off x="470095" y="2944652"/>
                <a:ext cx="2143241" cy="3077920"/>
                <a:chOff x="1212964" y="2222666"/>
                <a:chExt cx="2267847" cy="3256868"/>
              </a:xfrm>
            </p:grpSpPr>
            <p:pic>
              <p:nvPicPr>
                <p:cNvPr id="154" name="그림 153">
                  <a:extLst>
                    <a:ext uri="{FF2B5EF4-FFF2-40B4-BE49-F238E27FC236}">
                      <a16:creationId xmlns:a16="http://schemas.microsoft.com/office/drawing/2014/main" id="{1F325D47-FC1F-1CCA-53FB-3E7B1C5C4D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155" name="그림 154">
                  <a:extLst>
                    <a:ext uri="{FF2B5EF4-FFF2-40B4-BE49-F238E27FC236}">
                      <a16:creationId xmlns:a16="http://schemas.microsoft.com/office/drawing/2014/main" id="{6622A48D-8E3B-9E02-6B5A-C536A3C410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  <p:grpSp>
            <p:nvGrpSpPr>
              <p:cNvPr id="151" name="그룹 150">
                <a:extLst>
                  <a:ext uri="{FF2B5EF4-FFF2-40B4-BE49-F238E27FC236}">
                    <a16:creationId xmlns:a16="http://schemas.microsoft.com/office/drawing/2014/main" id="{7FF4296F-D94E-CE85-98C1-76C9BC044698}"/>
                  </a:ext>
                </a:extLst>
              </p:cNvPr>
              <p:cNvGrpSpPr/>
              <p:nvPr/>
            </p:nvGrpSpPr>
            <p:grpSpPr>
              <a:xfrm>
                <a:off x="334247" y="2793892"/>
                <a:ext cx="2143241" cy="3077920"/>
                <a:chOff x="1212964" y="2222666"/>
                <a:chExt cx="2267847" cy="3256868"/>
              </a:xfrm>
            </p:grpSpPr>
            <p:pic>
              <p:nvPicPr>
                <p:cNvPr id="152" name="그림 151">
                  <a:extLst>
                    <a:ext uri="{FF2B5EF4-FFF2-40B4-BE49-F238E27FC236}">
                      <a16:creationId xmlns:a16="http://schemas.microsoft.com/office/drawing/2014/main" id="{DC3EC10E-E33F-03B0-973D-3717DEEAC9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2964" y="2222666"/>
                  <a:ext cx="2267847" cy="325686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12000"/>
                    </a:prstClr>
                  </a:outerShdw>
                </a:effectLst>
              </p:spPr>
            </p:pic>
            <p:pic>
              <p:nvPicPr>
                <p:cNvPr id="153" name="그림 152">
                  <a:extLst>
                    <a:ext uri="{FF2B5EF4-FFF2-40B4-BE49-F238E27FC236}">
                      <a16:creationId xmlns:a16="http://schemas.microsoft.com/office/drawing/2014/main" id="{0E9CA9A6-1044-FDB5-682D-D0249ED221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025" y="2317637"/>
                  <a:ext cx="2090548" cy="3065568"/>
                </a:xfrm>
                <a:prstGeom prst="rect">
                  <a:avLst/>
                </a:prstGeom>
              </p:spPr>
            </p:pic>
          </p:grp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7FCBBF0-20BE-BCC3-0FF3-0AD10D0714C1}"/>
                </a:ext>
              </a:extLst>
            </p:cNvPr>
            <p:cNvSpPr txBox="1"/>
            <p:nvPr/>
          </p:nvSpPr>
          <p:spPr>
            <a:xfrm>
              <a:off x="660987" y="2508855"/>
              <a:ext cx="1173310" cy="289307"/>
            </a:xfrm>
            <a:prstGeom prst="rect">
              <a:avLst/>
            </a:prstGeom>
            <a:solidFill>
              <a:srgbClr val="114DA5"/>
            </a:solidFill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300" b="1" spc="-15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특허 </a:t>
              </a:r>
              <a:r>
                <a:rPr lang="en-US" altLang="ko-KR" sz="1300" b="1" spc="-15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40</a:t>
              </a:r>
              <a:r>
                <a:rPr lang="ko-KR" altLang="en-US" sz="1300" b="1" spc="-15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건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DD8EE6A-7576-F184-93C3-EE77C15A8B0D}"/>
                </a:ext>
              </a:extLst>
            </p:cNvPr>
            <p:cNvSpPr txBox="1"/>
            <p:nvPr/>
          </p:nvSpPr>
          <p:spPr>
            <a:xfrm>
              <a:off x="2834241" y="2508855"/>
              <a:ext cx="1539093" cy="289307"/>
            </a:xfrm>
            <a:prstGeom prst="rect">
              <a:avLst/>
            </a:prstGeom>
            <a:solidFill>
              <a:srgbClr val="114DA5"/>
            </a:solidFill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300" b="1" spc="-15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디자인등록 </a:t>
              </a:r>
              <a:r>
                <a:rPr lang="en-US" altLang="ko-KR" sz="1300" b="1" spc="-15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12</a:t>
              </a:r>
              <a:r>
                <a:rPr lang="ko-KR" altLang="en-US" sz="1300" b="1" spc="-15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건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6938086-38CE-2F53-BDE4-E407B889D9D9}"/>
                </a:ext>
              </a:extLst>
            </p:cNvPr>
            <p:cNvSpPr txBox="1"/>
            <p:nvPr/>
          </p:nvSpPr>
          <p:spPr>
            <a:xfrm>
              <a:off x="5007496" y="2508855"/>
              <a:ext cx="1318050" cy="289307"/>
            </a:xfrm>
            <a:prstGeom prst="rect">
              <a:avLst/>
            </a:prstGeom>
            <a:solidFill>
              <a:srgbClr val="114DA5"/>
            </a:solidFill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300" b="1" spc="-150" dirty="0" err="1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실용실안</a:t>
              </a:r>
              <a:r>
                <a:rPr lang="ko-KR" altLang="en-US" sz="1300" b="1" spc="-15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en-US" altLang="ko-KR" sz="1300" b="1" spc="-15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4</a:t>
              </a:r>
              <a:r>
                <a:rPr lang="ko-KR" altLang="en-US" sz="1300" b="1" spc="-15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건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AAAB1BD-EBF9-3E4A-4BC3-382ACFDFE1CE}"/>
                </a:ext>
              </a:extLst>
            </p:cNvPr>
            <p:cNvSpPr txBox="1"/>
            <p:nvPr/>
          </p:nvSpPr>
          <p:spPr>
            <a:xfrm>
              <a:off x="7180750" y="2508855"/>
              <a:ext cx="941957" cy="289307"/>
            </a:xfrm>
            <a:prstGeom prst="rect">
              <a:avLst/>
            </a:prstGeom>
            <a:solidFill>
              <a:srgbClr val="114DA5"/>
            </a:solidFill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300" b="1" spc="-15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표창장</a:t>
              </a:r>
            </a:p>
          </p:txBody>
        </p:sp>
        <p:pic>
          <p:nvPicPr>
            <p:cNvPr id="72" name="Picture 4">
              <a:extLst>
                <a:ext uri="{FF2B5EF4-FFF2-40B4-BE49-F238E27FC236}">
                  <a16:creationId xmlns:a16="http://schemas.microsoft.com/office/drawing/2014/main" id="{48646694-0C8B-EEEF-F734-53E6E9B92AFE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805" y="2872069"/>
              <a:ext cx="1587733" cy="2364386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3" name="그림 72">
              <a:extLst>
                <a:ext uri="{FF2B5EF4-FFF2-40B4-BE49-F238E27FC236}">
                  <a16:creationId xmlns:a16="http://schemas.microsoft.com/office/drawing/2014/main" id="{016AFBA0-F7EA-ACCB-DEAD-D7252624125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24058" y="2897489"/>
              <a:ext cx="1570239" cy="233058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4" name="그림 73">
              <a:extLst>
                <a:ext uri="{FF2B5EF4-FFF2-40B4-BE49-F238E27FC236}">
                  <a16:creationId xmlns:a16="http://schemas.microsoft.com/office/drawing/2014/main" id="{49ECE543-693A-4D5A-4538-E02F5254C2F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81655" y="2892429"/>
              <a:ext cx="1599458" cy="235165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D7CBF51E-4638-E66B-BB7B-C5EFD8AFD25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64373" y="2898565"/>
              <a:ext cx="1577251" cy="2314036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A0530E48-D12C-7A10-4A87-6AC9F4C92449}"/>
                </a:ext>
              </a:extLst>
            </p:cNvPr>
            <p:cNvGrpSpPr/>
            <p:nvPr/>
          </p:nvGrpSpPr>
          <p:grpSpPr>
            <a:xfrm>
              <a:off x="8179937" y="5066791"/>
              <a:ext cx="1494596" cy="1387839"/>
              <a:chOff x="7877534" y="4385581"/>
              <a:chExt cx="2016369" cy="1872343"/>
            </a:xfrm>
          </p:grpSpPr>
          <p:pic>
            <p:nvPicPr>
              <p:cNvPr id="81" name="그래픽 80">
                <a:extLst>
                  <a:ext uri="{FF2B5EF4-FFF2-40B4-BE49-F238E27FC236}">
                    <a16:creationId xmlns:a16="http://schemas.microsoft.com/office/drawing/2014/main" id="{AC365A99-9062-B226-40B4-F96F758AD6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7949546" y="4385581"/>
                <a:ext cx="1872343" cy="1872343"/>
              </a:xfrm>
              <a:prstGeom prst="rect">
                <a:avLst/>
              </a:prstGeom>
            </p:spPr>
          </p:pic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F927F625-B5A1-83A8-BA17-AFADF68047A0}"/>
                  </a:ext>
                </a:extLst>
              </p:cNvPr>
              <p:cNvSpPr txBox="1"/>
              <p:nvPr/>
            </p:nvSpPr>
            <p:spPr>
              <a:xfrm>
                <a:off x="7877534" y="5219107"/>
                <a:ext cx="2016369" cy="3081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914400" latinLnBrk="1"/>
                <a:r>
                  <a:rPr lang="ko-KR" altLang="en-US" sz="15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rgbClr val="FFFFFF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특허증 현황</a:t>
                </a:r>
              </a:p>
            </p:txBody>
          </p:sp>
        </p:grp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E1AD8BC1-7DC7-E995-4279-C868BD13A1DB}"/>
              </a:ext>
            </a:extLst>
          </p:cNvPr>
          <p:cNvSpPr txBox="1"/>
          <p:nvPr/>
        </p:nvSpPr>
        <p:spPr>
          <a:xfrm>
            <a:off x="695325" y="804534"/>
            <a:ext cx="47777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000" b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07</a:t>
            </a:r>
            <a:endParaRPr lang="ko-KR" altLang="en-US" sz="20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3716437B-5627-2257-0808-E314726FD4B7}"/>
              </a:ext>
            </a:extLst>
          </p:cNvPr>
          <p:cNvGrpSpPr/>
          <p:nvPr/>
        </p:nvGrpSpPr>
        <p:grpSpPr>
          <a:xfrm>
            <a:off x="695325" y="1074735"/>
            <a:ext cx="8267700" cy="1060083"/>
            <a:chOff x="4808819" y="1984265"/>
            <a:chExt cx="8267700" cy="106008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6460EBB-1765-651C-B294-9A5B162BFEDC}"/>
                </a:ext>
              </a:extLst>
            </p:cNvPr>
            <p:cNvSpPr txBox="1"/>
            <p:nvPr/>
          </p:nvSpPr>
          <p:spPr>
            <a:xfrm>
              <a:off x="4808819" y="1984265"/>
              <a:ext cx="8267700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latinLnBrk="1"/>
              <a:r>
                <a:rPr lang="ko-KR" altLang="en-US" sz="3000" b="1" spc="-20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+mn-ea"/>
                </a:rPr>
                <a:t>특허 및 인증현황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0079BFA-B78F-289C-4F9C-B040710FB0CA}"/>
                </a:ext>
              </a:extLst>
            </p:cNvPr>
            <p:cNvSpPr txBox="1"/>
            <p:nvPr/>
          </p:nvSpPr>
          <p:spPr>
            <a:xfrm>
              <a:off x="4808819" y="2517665"/>
              <a:ext cx="8267700" cy="5266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500" spc="-15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아마노의</a:t>
              </a:r>
              <a:r>
                <a:rPr lang="ko-KR" altLang="en-US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 제품은 직접생산 기반으로 </a:t>
              </a:r>
              <a:r>
                <a:rPr lang="en-US" altLang="ko-KR" sz="15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40</a:t>
              </a:r>
              <a:r>
                <a:rPr lang="ko-KR" altLang="en-US" sz="15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개</a:t>
              </a:r>
              <a:r>
                <a:rPr lang="ko-KR" altLang="en-US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의 다양한 </a:t>
              </a:r>
              <a:r>
                <a:rPr lang="ko-KR" altLang="en-US" sz="15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특허</a:t>
              </a:r>
              <a:r>
                <a:rPr lang="en-US" altLang="ko-KR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, </a:t>
              </a:r>
              <a:r>
                <a:rPr lang="en-US" altLang="ko-KR" sz="15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32</a:t>
              </a:r>
              <a:r>
                <a:rPr lang="ko-KR" altLang="en-US" sz="15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개</a:t>
              </a:r>
              <a:r>
                <a:rPr lang="ko-KR" altLang="en-US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의 </a:t>
              </a:r>
              <a:r>
                <a:rPr lang="ko-KR" altLang="en-US" sz="15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인증등록 및 성능 테스트</a:t>
              </a:r>
              <a:r>
                <a:rPr lang="ko-KR" altLang="en-US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 절차를 통과 하여</a:t>
              </a:r>
              <a:r>
                <a:rPr lang="en-US" altLang="ko-KR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,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확실하게 </a:t>
              </a:r>
              <a:r>
                <a:rPr lang="ko-KR" altLang="en-US" sz="1500" spc="-15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검증받은</a:t>
              </a:r>
              <a:r>
                <a:rPr lang="ko-KR" altLang="en-US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 제품만 을 사용합니다</a:t>
              </a:r>
              <a:r>
                <a:rPr lang="en-US" altLang="ko-KR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+mn-ea"/>
                </a:rPr>
                <a:t>. 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4A5A51-7985-B88E-F024-CC2E93D9B100}"/>
              </a:ext>
            </a:extLst>
          </p:cNvPr>
          <p:cNvGrpSpPr/>
          <p:nvPr/>
        </p:nvGrpSpPr>
        <p:grpSpPr>
          <a:xfrm>
            <a:off x="633000" y="345647"/>
            <a:ext cx="8651526" cy="246221"/>
            <a:chOff x="633000" y="345647"/>
            <a:chExt cx="8651526" cy="246221"/>
          </a:xfrm>
        </p:grpSpPr>
        <p:sp>
          <p:nvSpPr>
            <p:cNvPr id="6" name="Object 104">
              <a:extLst>
                <a:ext uri="{FF2B5EF4-FFF2-40B4-BE49-F238E27FC236}">
                  <a16:creationId xmlns:a16="http://schemas.microsoft.com/office/drawing/2014/main" id="{467F29F0-B47C-DA7E-08DA-B7BD32C6A208}"/>
                </a:ext>
              </a:extLst>
            </p:cNvPr>
            <p:cNvSpPr txBox="1"/>
            <p:nvPr/>
          </p:nvSpPr>
          <p:spPr>
            <a:xfrm>
              <a:off x="6309729" y="345647"/>
              <a:ext cx="1728381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Worldwide Parking NO.1</a:t>
              </a:r>
            </a:p>
          </p:txBody>
        </p:sp>
        <p:sp>
          <p:nvSpPr>
            <p:cNvPr id="7" name="Object 103">
              <a:extLst>
                <a:ext uri="{FF2B5EF4-FFF2-40B4-BE49-F238E27FC236}">
                  <a16:creationId xmlns:a16="http://schemas.microsoft.com/office/drawing/2014/main" id="{0CC500C2-65E6-6F50-9385-A7D138ECDBCA}"/>
                </a:ext>
              </a:extLst>
            </p:cNvPr>
            <p:cNvSpPr txBox="1"/>
            <p:nvPr/>
          </p:nvSpPr>
          <p:spPr>
            <a:xfrm>
              <a:off x="644526" y="345647"/>
              <a:ext cx="2821045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Total Parking Management System </a:t>
              </a:r>
            </a:p>
          </p:txBody>
        </p:sp>
        <p:pic>
          <p:nvPicPr>
            <p:cNvPr id="8" name="그래픽 7">
              <a:extLst>
                <a:ext uri="{FF2B5EF4-FFF2-40B4-BE49-F238E27FC236}">
                  <a16:creationId xmlns:a16="http://schemas.microsoft.com/office/drawing/2014/main" id="{FCDE8780-916C-0D7E-DADB-2AE5686B4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985778" y="403370"/>
              <a:ext cx="780548" cy="126265"/>
            </a:xfrm>
            <a:prstGeom prst="rect">
              <a:avLst/>
            </a:prstGeom>
          </p:spPr>
        </p:pic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FF38B0E8-6FCE-D840-7681-5436E7C65FA9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580659"/>
              <a:ext cx="864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804FA2A3-D17C-0004-7AE2-F00AA6914438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74C98561-ADCB-8900-C572-74DAC6ACF6AB}"/>
                </a:ext>
              </a:extLst>
            </p:cNvPr>
            <p:cNvCxnSpPr>
              <a:cxnSpLocks/>
            </p:cNvCxnSpPr>
            <p:nvPr/>
          </p:nvCxnSpPr>
          <p:spPr>
            <a:xfrm>
              <a:off x="6327285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B61C565F-6149-1158-E477-8260C47CF847}"/>
                </a:ext>
              </a:extLst>
            </p:cNvPr>
            <p:cNvGrpSpPr/>
            <p:nvPr/>
          </p:nvGrpSpPr>
          <p:grpSpPr>
            <a:xfrm>
              <a:off x="8825325" y="346659"/>
              <a:ext cx="447675" cy="234000"/>
              <a:chOff x="8624475" y="251409"/>
              <a:chExt cx="447675" cy="234000"/>
            </a:xfrm>
          </p:grpSpPr>
          <p:cxnSp>
            <p:nvCxnSpPr>
              <p:cNvPr id="15" name="직선 연결선 14">
                <a:extLst>
                  <a:ext uri="{FF2B5EF4-FFF2-40B4-BE49-F238E27FC236}">
                    <a16:creationId xmlns:a16="http://schemas.microsoft.com/office/drawing/2014/main" id="{642361FB-17FC-BF8B-2765-E4DA7E482F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4475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직선 연결선 15">
                <a:extLst>
                  <a:ext uri="{FF2B5EF4-FFF2-40B4-BE49-F238E27FC236}">
                    <a16:creationId xmlns:a16="http://schemas.microsoft.com/office/drawing/2014/main" id="{EAC5CE61-C81F-917C-B700-043DCF8B66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2150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9">
              <a:extLst>
                <a:ext uri="{FF2B5EF4-FFF2-40B4-BE49-F238E27FC236}">
                  <a16:creationId xmlns:a16="http://schemas.microsoft.com/office/drawing/2014/main" id="{E70487D3-6D41-E91A-D292-989182FD3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3726" y="347068"/>
              <a:ext cx="460800" cy="24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marL="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7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74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1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49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36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23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710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98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 kern="1200" baseline="0" noProof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t>P.</a:t>
              </a:r>
              <a:fld id="{625A4F5B-2CBB-4175-9E0C-5C64BCE0D65F}" type="slidenum">
                <a:rPr lang="en-US" altLang="ko-KR" sz="1000" kern="1200" baseline="0" noProof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10</a:t>
              </a:fld>
              <a:endParaRPr lang="en-US" altLang="ko-KR" sz="1000" kern="120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70BBDB41-D487-E03D-2B96-0595AACF5059}"/>
                </a:ext>
              </a:extLst>
            </p:cNvPr>
            <p:cNvCxnSpPr>
              <a:cxnSpLocks/>
            </p:cNvCxnSpPr>
            <p:nvPr/>
          </p:nvCxnSpPr>
          <p:spPr>
            <a:xfrm>
              <a:off x="7907719" y="345647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12342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>
            <a:extLst>
              <a:ext uri="{FF2B5EF4-FFF2-40B4-BE49-F238E27FC236}">
                <a16:creationId xmlns:a16="http://schemas.microsoft.com/office/drawing/2014/main" id="{081D34F1-34BF-2D81-3ED7-9E510DA9DF04}"/>
              </a:ext>
            </a:extLst>
          </p:cNvPr>
          <p:cNvSpPr/>
          <p:nvPr/>
        </p:nvSpPr>
        <p:spPr>
          <a:xfrm>
            <a:off x="682129" y="2526134"/>
            <a:ext cx="9229725" cy="435292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104933-D180-F637-E433-9683DB5EEBDB}"/>
              </a:ext>
            </a:extLst>
          </p:cNvPr>
          <p:cNvSpPr txBox="1"/>
          <p:nvPr/>
        </p:nvSpPr>
        <p:spPr>
          <a:xfrm>
            <a:off x="695325" y="804534"/>
            <a:ext cx="47777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08</a:t>
            </a:r>
            <a:endParaRPr lang="ko-KR" altLang="en-US" sz="20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6518FFFD-0BCC-DD69-8BD0-2A98FBB89110}"/>
              </a:ext>
            </a:extLst>
          </p:cNvPr>
          <p:cNvGrpSpPr/>
          <p:nvPr/>
        </p:nvGrpSpPr>
        <p:grpSpPr>
          <a:xfrm>
            <a:off x="695325" y="1074735"/>
            <a:ext cx="8267700" cy="1337082"/>
            <a:chOff x="3848100" y="2567567"/>
            <a:chExt cx="8267700" cy="133708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6C04692-DB1A-9AF9-C1B2-2DD7BB885A07}"/>
                </a:ext>
              </a:extLst>
            </p:cNvPr>
            <p:cNvSpPr txBox="1"/>
            <p:nvPr/>
          </p:nvSpPr>
          <p:spPr>
            <a:xfrm>
              <a:off x="3848100" y="2567567"/>
              <a:ext cx="8267700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latinLnBrk="1"/>
              <a:r>
                <a:rPr lang="ko-KR" altLang="en-US" sz="3000" b="1" spc="-20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+mn-ea"/>
                </a:rPr>
                <a:t>파킹 통합 솔루션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37852C8-604F-A5B4-00F5-7B1FCB059BC6}"/>
                </a:ext>
              </a:extLst>
            </p:cNvPr>
            <p:cNvSpPr txBox="1"/>
            <p:nvPr/>
          </p:nvSpPr>
          <p:spPr>
            <a:xfrm>
              <a:off x="3848100" y="3100967"/>
              <a:ext cx="8267700" cy="803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500" spc="-2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아마노코리아는</a:t>
              </a:r>
              <a:r>
                <a:rPr lang="ko-KR" altLang="en-US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 </a:t>
              </a:r>
              <a:r>
                <a:rPr lang="ko-KR" altLang="en-US" sz="1500" b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파킹 통합솔루션</a:t>
              </a:r>
              <a:r>
                <a:rPr lang="ko-KR" altLang="en-US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을 통해 </a:t>
              </a:r>
              <a:br>
                <a:rPr lang="ko-KR" altLang="en-US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</a:br>
              <a:r>
                <a:rPr lang="ko-KR" altLang="en-US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주차시스템</a:t>
              </a:r>
              <a:r>
                <a:rPr lang="en-US" altLang="ko-KR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+</a:t>
              </a:r>
              <a:r>
                <a:rPr lang="ko-KR" altLang="en-US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보안시스템</a:t>
              </a:r>
              <a:r>
                <a:rPr lang="en-US" altLang="ko-KR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+</a:t>
              </a:r>
              <a:r>
                <a:rPr lang="ko-KR" altLang="en-US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전기차충전시스템</a:t>
              </a:r>
              <a:r>
                <a:rPr lang="en-US" altLang="ko-KR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+</a:t>
              </a:r>
              <a:r>
                <a:rPr lang="ko-KR" altLang="en-US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에너지절감 솔루션</a:t>
              </a:r>
              <a:r>
                <a:rPr lang="en-US" altLang="ko-KR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+</a:t>
              </a:r>
              <a:r>
                <a:rPr lang="ko-KR" altLang="en-US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로봇 솔루션을  편리하게 </a:t>
              </a:r>
              <a:r>
                <a:rPr lang="ko-KR" altLang="en-US" sz="1500" b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연동</a:t>
              </a:r>
              <a:r>
                <a:rPr lang="ko-KR" altLang="en-US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함으로써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주차장운영자에게 새로운 </a:t>
              </a:r>
              <a:r>
                <a:rPr lang="ko-KR" altLang="en-US" sz="1500" b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통합서비스</a:t>
              </a:r>
              <a:r>
                <a:rPr lang="ko-KR" altLang="en-US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를 제공합니다</a:t>
              </a:r>
              <a:r>
                <a:rPr lang="en-US" altLang="ko-KR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.</a:t>
              </a:r>
              <a:endParaRPr lang="ko-KR" altLang="en-US" sz="15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BB6F2B3-8463-7CD2-D2D2-B7B65CAD9E26}"/>
              </a:ext>
            </a:extLst>
          </p:cNvPr>
          <p:cNvGrpSpPr/>
          <p:nvPr/>
        </p:nvGrpSpPr>
        <p:grpSpPr>
          <a:xfrm>
            <a:off x="633000" y="345647"/>
            <a:ext cx="8651526" cy="246221"/>
            <a:chOff x="633000" y="345647"/>
            <a:chExt cx="8651526" cy="246221"/>
          </a:xfrm>
        </p:grpSpPr>
        <p:sp>
          <p:nvSpPr>
            <p:cNvPr id="3" name="Object 104">
              <a:extLst>
                <a:ext uri="{FF2B5EF4-FFF2-40B4-BE49-F238E27FC236}">
                  <a16:creationId xmlns:a16="http://schemas.microsoft.com/office/drawing/2014/main" id="{85CEE8D8-3C87-9169-4C63-F410F6CF5EAE}"/>
                </a:ext>
              </a:extLst>
            </p:cNvPr>
            <p:cNvSpPr txBox="1"/>
            <p:nvPr/>
          </p:nvSpPr>
          <p:spPr>
            <a:xfrm>
              <a:off x="6309729" y="345647"/>
              <a:ext cx="1728381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Worldwide Parking NO.1</a:t>
              </a:r>
            </a:p>
          </p:txBody>
        </p:sp>
        <p:sp>
          <p:nvSpPr>
            <p:cNvPr id="5" name="Object 103">
              <a:extLst>
                <a:ext uri="{FF2B5EF4-FFF2-40B4-BE49-F238E27FC236}">
                  <a16:creationId xmlns:a16="http://schemas.microsoft.com/office/drawing/2014/main" id="{05710095-D010-1156-29D5-57C04F3F20BE}"/>
                </a:ext>
              </a:extLst>
            </p:cNvPr>
            <p:cNvSpPr txBox="1"/>
            <p:nvPr/>
          </p:nvSpPr>
          <p:spPr>
            <a:xfrm>
              <a:off x="644526" y="345647"/>
              <a:ext cx="2821045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Total Parking Management System </a:t>
              </a:r>
            </a:p>
          </p:txBody>
        </p: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A3381403-F85F-113B-2EB1-766F39932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85778" y="403370"/>
              <a:ext cx="780548" cy="126265"/>
            </a:xfrm>
            <a:prstGeom prst="rect">
              <a:avLst/>
            </a:prstGeom>
          </p:spPr>
        </p:pic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B94D9E35-8B8E-9D52-B78A-19A1193A88F0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580659"/>
              <a:ext cx="864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C8D9D90-D32C-ABA9-8A7E-9737E4CE0073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D3C2A6CB-977D-3108-7F03-B36A1CA612DA}"/>
                </a:ext>
              </a:extLst>
            </p:cNvPr>
            <p:cNvCxnSpPr>
              <a:cxnSpLocks/>
            </p:cNvCxnSpPr>
            <p:nvPr/>
          </p:nvCxnSpPr>
          <p:spPr>
            <a:xfrm>
              <a:off x="6327285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6C2A7800-6B6E-2305-812E-1DF5B977C587}"/>
                </a:ext>
              </a:extLst>
            </p:cNvPr>
            <p:cNvGrpSpPr/>
            <p:nvPr/>
          </p:nvGrpSpPr>
          <p:grpSpPr>
            <a:xfrm>
              <a:off x="8825325" y="346659"/>
              <a:ext cx="447675" cy="234000"/>
              <a:chOff x="8624475" y="251409"/>
              <a:chExt cx="447675" cy="234000"/>
            </a:xfrm>
          </p:grpSpPr>
          <p:cxnSp>
            <p:nvCxnSpPr>
              <p:cNvPr id="46" name="직선 연결선 45">
                <a:extLst>
                  <a:ext uri="{FF2B5EF4-FFF2-40B4-BE49-F238E27FC236}">
                    <a16:creationId xmlns:a16="http://schemas.microsoft.com/office/drawing/2014/main" id="{0D36489B-ED22-B6C7-B720-6694709104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4475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직선 연결선 46">
                <a:extLst>
                  <a:ext uri="{FF2B5EF4-FFF2-40B4-BE49-F238E27FC236}">
                    <a16:creationId xmlns:a16="http://schemas.microsoft.com/office/drawing/2014/main" id="{87F0447E-6F6D-0346-D07D-32064EAE7B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2150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Rectangle 9">
              <a:extLst>
                <a:ext uri="{FF2B5EF4-FFF2-40B4-BE49-F238E27FC236}">
                  <a16:creationId xmlns:a16="http://schemas.microsoft.com/office/drawing/2014/main" id="{3C5561FB-974F-62FC-B3DE-C3C07CD76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3726" y="347068"/>
              <a:ext cx="460800" cy="24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marL="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7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74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1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49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36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23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710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98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 kern="1200" baseline="0" noProof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t>P.</a:t>
              </a:r>
              <a:fld id="{625A4F5B-2CBB-4175-9E0C-5C64BCE0D65F}" type="slidenum">
                <a:rPr lang="en-US" altLang="ko-KR" sz="1000" kern="1200" baseline="0" noProof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11</a:t>
              </a:fld>
              <a:endParaRPr lang="en-US" altLang="ko-KR" sz="1000" kern="120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597954F5-70DF-7E61-11DD-C7DFF87F89AC}"/>
                </a:ext>
              </a:extLst>
            </p:cNvPr>
            <p:cNvCxnSpPr>
              <a:cxnSpLocks/>
            </p:cNvCxnSpPr>
            <p:nvPr/>
          </p:nvCxnSpPr>
          <p:spPr>
            <a:xfrm>
              <a:off x="7907719" y="345647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직사각형 8">
            <a:extLst>
              <a:ext uri="{FF2B5EF4-FFF2-40B4-BE49-F238E27FC236}">
                <a16:creationId xmlns:a16="http://schemas.microsoft.com/office/drawing/2014/main" id="{1F7C09AB-5B8D-065E-9985-CE982A6FF718}"/>
              </a:ext>
            </a:extLst>
          </p:cNvPr>
          <p:cNvSpPr/>
          <p:nvPr/>
        </p:nvSpPr>
        <p:spPr>
          <a:xfrm>
            <a:off x="1676400" y="4207933"/>
            <a:ext cx="1447800" cy="177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18196498-9B7F-DAE4-A006-68FEEAE5390F}"/>
              </a:ext>
            </a:extLst>
          </p:cNvPr>
          <p:cNvSpPr/>
          <p:nvPr/>
        </p:nvSpPr>
        <p:spPr>
          <a:xfrm>
            <a:off x="2944880" y="2781854"/>
            <a:ext cx="1485896" cy="646327"/>
          </a:xfrm>
          <a:prstGeom prst="roundRect">
            <a:avLst/>
          </a:prstGeom>
          <a:solidFill>
            <a:srgbClr val="1B2D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900" b="1" i="1" dirty="0">
                <a:latin typeface="+mj-ea"/>
                <a:ea typeface="+mj-ea"/>
              </a:rPr>
              <a:t>한번에</a:t>
            </a:r>
            <a:r>
              <a:rPr lang="en-US" altLang="ko-KR" sz="2900" b="1" i="1" dirty="0">
                <a:latin typeface="+mj-ea"/>
                <a:ea typeface="+mj-ea"/>
              </a:rPr>
              <a:t>!</a:t>
            </a:r>
            <a:endParaRPr lang="ko-KR" altLang="en-US" sz="2900" b="1" i="1" dirty="0">
              <a:latin typeface="+mj-ea"/>
              <a:ea typeface="+mj-ea"/>
            </a:endParaRPr>
          </a:p>
        </p:txBody>
      </p:sp>
      <p:pic>
        <p:nvPicPr>
          <p:cNvPr id="11" name="그래픽 10">
            <a:extLst>
              <a:ext uri="{FF2B5EF4-FFF2-40B4-BE49-F238E27FC236}">
                <a16:creationId xmlns:a16="http://schemas.microsoft.com/office/drawing/2014/main" id="{778F0194-1BAD-4574-C554-787E3DCFB8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180" y="2642447"/>
            <a:ext cx="1524000" cy="15430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7EBAB6-A052-A208-BDE2-8202B8266FF6}"/>
              </a:ext>
            </a:extLst>
          </p:cNvPr>
          <p:cNvSpPr txBox="1"/>
          <p:nvPr/>
        </p:nvSpPr>
        <p:spPr>
          <a:xfrm>
            <a:off x="2944880" y="3565318"/>
            <a:ext cx="637269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950" b="1" dirty="0">
                <a:solidFill>
                  <a:srgbClr val="002450"/>
                </a:solidFill>
                <a:latin typeface="+mj-ea"/>
                <a:ea typeface="+mj-ea"/>
              </a:rPr>
              <a:t>주차 시스템</a:t>
            </a:r>
            <a:r>
              <a:rPr lang="en-US" altLang="ko-KR" sz="1950" b="1" dirty="0">
                <a:solidFill>
                  <a:srgbClr val="002450"/>
                </a:solidFill>
                <a:latin typeface="+mj-ea"/>
                <a:ea typeface="+mj-ea"/>
              </a:rPr>
              <a:t>, </a:t>
            </a:r>
            <a:r>
              <a:rPr lang="ko-KR" altLang="en-US" sz="1950" b="1" dirty="0">
                <a:solidFill>
                  <a:srgbClr val="002450"/>
                </a:solidFill>
                <a:latin typeface="+mj-ea"/>
                <a:ea typeface="+mj-ea"/>
              </a:rPr>
              <a:t>보안 시스템</a:t>
            </a:r>
            <a:r>
              <a:rPr lang="en-US" altLang="ko-KR" sz="1950" b="1" dirty="0">
                <a:solidFill>
                  <a:srgbClr val="002450"/>
                </a:solidFill>
                <a:latin typeface="+mj-ea"/>
                <a:ea typeface="+mj-ea"/>
              </a:rPr>
              <a:t>,</a:t>
            </a:r>
          </a:p>
          <a:p>
            <a:r>
              <a:rPr lang="ko-KR" altLang="en-US" sz="1950" b="1" dirty="0">
                <a:solidFill>
                  <a:srgbClr val="002450"/>
                </a:solidFill>
                <a:latin typeface="+mj-ea"/>
                <a:ea typeface="+mj-ea"/>
              </a:rPr>
              <a:t>전기차 충전 시스템</a:t>
            </a:r>
            <a:r>
              <a:rPr lang="en-US" altLang="ko-KR" sz="1950" b="1" dirty="0">
                <a:solidFill>
                  <a:srgbClr val="002450"/>
                </a:solidFill>
                <a:latin typeface="+mj-ea"/>
                <a:ea typeface="+mj-ea"/>
              </a:rPr>
              <a:t>, </a:t>
            </a:r>
            <a:r>
              <a:rPr lang="ko-KR" altLang="en-US" sz="1950" b="1" dirty="0">
                <a:solidFill>
                  <a:srgbClr val="002450"/>
                </a:solidFill>
                <a:latin typeface="+mj-ea"/>
                <a:ea typeface="+mj-ea"/>
              </a:rPr>
              <a:t>에너지절감 솔루션</a:t>
            </a:r>
            <a:r>
              <a:rPr lang="en-US" altLang="ko-KR" sz="1950" b="1" dirty="0">
                <a:solidFill>
                  <a:srgbClr val="002450"/>
                </a:solidFill>
                <a:latin typeface="+mj-ea"/>
                <a:ea typeface="+mj-ea"/>
              </a:rPr>
              <a:t>, </a:t>
            </a:r>
            <a:r>
              <a:rPr lang="ko-KR" altLang="en-US" sz="1950" b="1" dirty="0">
                <a:solidFill>
                  <a:srgbClr val="002450"/>
                </a:solidFill>
                <a:latin typeface="+mj-ea"/>
                <a:ea typeface="+mj-ea"/>
              </a:rPr>
              <a:t>로봇 솔루션을</a:t>
            </a:r>
          </a:p>
        </p:txBody>
      </p:sp>
      <p:pic>
        <p:nvPicPr>
          <p:cNvPr id="14" name="그래픽 13">
            <a:extLst>
              <a:ext uri="{FF2B5EF4-FFF2-40B4-BE49-F238E27FC236}">
                <a16:creationId xmlns:a16="http://schemas.microsoft.com/office/drawing/2014/main" id="{42CDC482-4B71-EEEF-8768-273A47898B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5892" y="4411359"/>
            <a:ext cx="8139708" cy="194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482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걸음이 흐르고 시간이 쌓이는 광장 - C3KOREA">
            <a:extLst>
              <a:ext uri="{FF2B5EF4-FFF2-40B4-BE49-F238E27FC236}">
                <a16:creationId xmlns:a16="http://schemas.microsoft.com/office/drawing/2014/main" id="{70978C4E-5786-9DA8-2F6E-475DC0B641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4" t="23890" r="10666" b="11529"/>
          <a:stretch/>
        </p:blipFill>
        <p:spPr bwMode="auto">
          <a:xfrm>
            <a:off x="7450320" y="4125557"/>
            <a:ext cx="1822680" cy="100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그림 120">
            <a:extLst>
              <a:ext uri="{FF2B5EF4-FFF2-40B4-BE49-F238E27FC236}">
                <a16:creationId xmlns:a16="http://schemas.microsoft.com/office/drawing/2014/main" id="{5FD9AD43-472C-4F43-ECC3-BFDC514B7F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8" r="48675"/>
          <a:stretch/>
        </p:blipFill>
        <p:spPr>
          <a:xfrm>
            <a:off x="1" y="-1"/>
            <a:ext cx="3124200" cy="6857999"/>
          </a:xfrm>
          <a:prstGeom prst="rect">
            <a:avLst/>
          </a:prstGeom>
        </p:spPr>
      </p:pic>
      <p:pic>
        <p:nvPicPr>
          <p:cNvPr id="105" name="그림 104">
            <a:extLst>
              <a:ext uri="{FF2B5EF4-FFF2-40B4-BE49-F238E27FC236}">
                <a16:creationId xmlns:a16="http://schemas.microsoft.com/office/drawing/2014/main" id="{53185144-DEE5-D39A-76BD-F3AC7C868C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87" t="2231" r="1032" b="37950"/>
          <a:stretch/>
        </p:blipFill>
        <p:spPr>
          <a:xfrm>
            <a:off x="7449623" y="5207460"/>
            <a:ext cx="1817309" cy="1009515"/>
          </a:xfrm>
          <a:prstGeom prst="rect">
            <a:avLst/>
          </a:prstGeom>
          <a:ln>
            <a:noFill/>
          </a:ln>
        </p:spPr>
      </p:pic>
      <p:pic>
        <p:nvPicPr>
          <p:cNvPr id="104" name="그림 103">
            <a:extLst>
              <a:ext uri="{FF2B5EF4-FFF2-40B4-BE49-F238E27FC236}">
                <a16:creationId xmlns:a16="http://schemas.microsoft.com/office/drawing/2014/main" id="{5FF229AA-1729-B526-9A0E-F9D3933297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878" t="7301" r="9992" b="32854"/>
          <a:stretch/>
        </p:blipFill>
        <p:spPr>
          <a:xfrm>
            <a:off x="5560004" y="5207460"/>
            <a:ext cx="1817309" cy="976436"/>
          </a:xfrm>
          <a:prstGeom prst="rect">
            <a:avLst/>
          </a:prstGeom>
        </p:spPr>
      </p:pic>
      <p:pic>
        <p:nvPicPr>
          <p:cNvPr id="102" name="그림 101">
            <a:extLst>
              <a:ext uri="{FF2B5EF4-FFF2-40B4-BE49-F238E27FC236}">
                <a16:creationId xmlns:a16="http://schemas.microsoft.com/office/drawing/2014/main" id="{EF5B8FB2-A0FD-2EAD-5232-4F9C476AEB9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168" t="25617" r="17164" b="12835"/>
          <a:stretch/>
        </p:blipFill>
        <p:spPr>
          <a:xfrm>
            <a:off x="3670385" y="5207460"/>
            <a:ext cx="1817309" cy="1010254"/>
          </a:xfrm>
          <a:prstGeom prst="rect">
            <a:avLst/>
          </a:prstGeom>
        </p:spPr>
      </p:pic>
      <p:pic>
        <p:nvPicPr>
          <p:cNvPr id="99" name="그림 98">
            <a:extLst>
              <a:ext uri="{FF2B5EF4-FFF2-40B4-BE49-F238E27FC236}">
                <a16:creationId xmlns:a16="http://schemas.microsoft.com/office/drawing/2014/main" id="{1B58DF46-289F-5505-2097-277B4C1ED12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246" t="32635" r="7494" b="3903"/>
          <a:stretch/>
        </p:blipFill>
        <p:spPr>
          <a:xfrm>
            <a:off x="5560004" y="4117410"/>
            <a:ext cx="1817309" cy="1009514"/>
          </a:xfrm>
          <a:prstGeom prst="rect">
            <a:avLst/>
          </a:prstGeom>
        </p:spPr>
      </p:pic>
      <p:pic>
        <p:nvPicPr>
          <p:cNvPr id="95" name="그림 94">
            <a:extLst>
              <a:ext uri="{FF2B5EF4-FFF2-40B4-BE49-F238E27FC236}">
                <a16:creationId xmlns:a16="http://schemas.microsoft.com/office/drawing/2014/main" id="{8E8B69C3-14E0-F875-1A81-16FF333AE80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/>
          <a:srcRect t="12292" b="-12292"/>
          <a:stretch/>
        </p:blipFill>
        <p:spPr>
          <a:xfrm>
            <a:off x="3670385" y="4131056"/>
            <a:ext cx="1817309" cy="1017150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3A402388-1391-61D9-73CD-0887434E3841}"/>
              </a:ext>
            </a:extLst>
          </p:cNvPr>
          <p:cNvSpPr/>
          <p:nvPr/>
        </p:nvSpPr>
        <p:spPr>
          <a:xfrm>
            <a:off x="7980161" y="2327594"/>
            <a:ext cx="1286460" cy="2318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cross"/>
            </a:sp3d>
          </a:bodyPr>
          <a:lstStyle/>
          <a:p>
            <a:pPr algn="ctr"/>
            <a:r>
              <a:rPr lang="ko-KR" altLang="en-US" sz="1000" b="1" spc="-100" dirty="0" err="1">
                <a:solidFill>
                  <a:schemeClr val="bg1"/>
                </a:solidFill>
                <a:latin typeface="+mn-ea"/>
              </a:rPr>
              <a:t>이케아광명</a:t>
            </a:r>
            <a:endParaRPr lang="ko-KR" altLang="en-US" sz="1000" b="1" spc="-1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43" name="그림 42">
            <a:extLst>
              <a:ext uri="{FF2B5EF4-FFF2-40B4-BE49-F238E27FC236}">
                <a16:creationId xmlns:a16="http://schemas.microsoft.com/office/drawing/2014/main" id="{E7A2764D-355F-537A-7830-0804FACC35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6218" y="2647525"/>
            <a:ext cx="1352831" cy="118707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5" name="직사각형 54">
            <a:extLst>
              <a:ext uri="{FF2B5EF4-FFF2-40B4-BE49-F238E27FC236}">
                <a16:creationId xmlns:a16="http://schemas.microsoft.com/office/drawing/2014/main" id="{F88AC74C-31E2-873A-0CCF-EA78D00CBB05}"/>
              </a:ext>
            </a:extLst>
          </p:cNvPr>
          <p:cNvSpPr/>
          <p:nvPr/>
        </p:nvSpPr>
        <p:spPr>
          <a:xfrm>
            <a:off x="3655599" y="1141704"/>
            <a:ext cx="2783713" cy="29005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schemeClr val="bg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89965B7-B014-EBD1-F259-EEA20AF64904}"/>
              </a:ext>
            </a:extLst>
          </p:cNvPr>
          <p:cNvSpPr txBox="1"/>
          <p:nvPr/>
        </p:nvSpPr>
        <p:spPr>
          <a:xfrm>
            <a:off x="3672995" y="3694137"/>
            <a:ext cx="2766317" cy="3481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50" dirty="0">
                <a:solidFill>
                  <a:schemeClr val="bg1"/>
                </a:solidFill>
                <a:latin typeface="+mn-ea"/>
              </a:rPr>
              <a:t>스타필드 하남 </a:t>
            </a:r>
            <a:r>
              <a:rPr lang="en-US" altLang="ko-KR" sz="1000" b="1" spc="-150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1000" b="1" spc="-150" dirty="0">
                <a:solidFill>
                  <a:schemeClr val="bg1"/>
                </a:solidFill>
                <a:latin typeface="+mn-ea"/>
              </a:rPr>
              <a:t>고양 </a:t>
            </a:r>
            <a:r>
              <a:rPr lang="en-US" altLang="ko-KR" sz="1000" b="1" spc="-150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1000" b="1" spc="-150" dirty="0">
                <a:solidFill>
                  <a:schemeClr val="bg1"/>
                </a:solidFill>
                <a:latin typeface="+mn-ea"/>
              </a:rPr>
              <a:t>대구</a:t>
            </a:r>
            <a:r>
              <a:rPr lang="en-US" altLang="ko-KR" sz="1000" b="1" spc="-150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1000" b="1" spc="-150" dirty="0">
                <a:solidFill>
                  <a:schemeClr val="bg1"/>
                </a:solidFill>
                <a:latin typeface="+mn-ea"/>
              </a:rPr>
              <a:t>위례 </a:t>
            </a:r>
            <a:r>
              <a:rPr lang="en-US" altLang="ko-KR" sz="1000" b="1" spc="-150" dirty="0">
                <a:solidFill>
                  <a:schemeClr val="bg1"/>
                </a:solidFill>
                <a:latin typeface="+mn-ea"/>
              </a:rPr>
              <a:t>/ </a:t>
            </a:r>
            <a:r>
              <a:rPr lang="ko-KR" altLang="en-US" sz="1000" b="1" spc="-150" dirty="0">
                <a:solidFill>
                  <a:schemeClr val="bg1"/>
                </a:solidFill>
                <a:latin typeface="+mn-ea"/>
              </a:rPr>
              <a:t>안성</a:t>
            </a:r>
            <a:r>
              <a:rPr lang="en-US" altLang="ko-KR" sz="1000" b="1" spc="-150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1000" b="1" spc="-150" dirty="0">
                <a:solidFill>
                  <a:schemeClr val="bg1"/>
                </a:solidFill>
                <a:latin typeface="+mn-ea"/>
              </a:rPr>
              <a:t>경기</a:t>
            </a:r>
            <a:br>
              <a:rPr lang="en-US" altLang="ko-KR" sz="1000" b="1" spc="-150" dirty="0">
                <a:solidFill>
                  <a:schemeClr val="bg1"/>
                </a:solidFill>
                <a:latin typeface="+mn-ea"/>
              </a:rPr>
            </a:br>
            <a:r>
              <a:rPr lang="ko-KR" altLang="en-US" sz="1000" b="1" spc="-150" dirty="0">
                <a:solidFill>
                  <a:schemeClr val="bg1"/>
                </a:solidFill>
                <a:latin typeface="+mn-ea"/>
              </a:rPr>
              <a:t>성공적</a:t>
            </a:r>
            <a:r>
              <a:rPr lang="en-US" altLang="ko-KR" sz="1000" b="1" spc="-15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000" b="1" spc="-150" dirty="0">
                <a:solidFill>
                  <a:schemeClr val="bg1"/>
                </a:solidFill>
                <a:latin typeface="+mn-ea"/>
              </a:rPr>
              <a:t>준공완료</a:t>
            </a:r>
            <a:r>
              <a:rPr lang="en-US" altLang="ko-KR" sz="1000" b="1" spc="-150" dirty="0">
                <a:solidFill>
                  <a:schemeClr val="bg1"/>
                </a:solidFill>
                <a:latin typeface="+mn-ea"/>
              </a:rPr>
              <a:t>!</a:t>
            </a:r>
            <a:endParaRPr lang="ko-KR" altLang="en-US" sz="1000" b="1" spc="-15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57" name="Picture 12">
            <a:extLst>
              <a:ext uri="{FF2B5EF4-FFF2-40B4-BE49-F238E27FC236}">
                <a16:creationId xmlns:a16="http://schemas.microsoft.com/office/drawing/2014/main" id="{902EDAD9-48F1-CC7D-9149-705277321B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/>
          <a:srcRect b="18053"/>
          <a:stretch/>
        </p:blipFill>
        <p:spPr bwMode="auto">
          <a:xfrm>
            <a:off x="3672995" y="1164074"/>
            <a:ext cx="1150261" cy="972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2">
            <a:extLst>
              <a:ext uri="{FF2B5EF4-FFF2-40B4-BE49-F238E27FC236}">
                <a16:creationId xmlns:a16="http://schemas.microsoft.com/office/drawing/2014/main" id="{D4401D77-A2E1-4EEC-CE28-25ED50404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116" y="1174846"/>
            <a:ext cx="773493" cy="56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3">
            <a:extLst>
              <a:ext uri="{FF2B5EF4-FFF2-40B4-BE49-F238E27FC236}">
                <a16:creationId xmlns:a16="http://schemas.microsoft.com/office/drawing/2014/main" id="{573E2A3A-C4A9-B603-14AB-18D0D2DFD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529" y="1164073"/>
            <a:ext cx="738784" cy="57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2">
            <a:extLst>
              <a:ext uri="{FF2B5EF4-FFF2-40B4-BE49-F238E27FC236}">
                <a16:creationId xmlns:a16="http://schemas.microsoft.com/office/drawing/2014/main" id="{BD6F0A37-D64B-4A78-A664-B3E1756CC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115" y="1783934"/>
            <a:ext cx="773493" cy="56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3">
            <a:extLst>
              <a:ext uri="{FF2B5EF4-FFF2-40B4-BE49-F238E27FC236}">
                <a16:creationId xmlns:a16="http://schemas.microsoft.com/office/drawing/2014/main" id="{096A2434-5DAE-A98B-C8C0-E5E590F70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530" y="1789547"/>
            <a:ext cx="738783" cy="56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4">
            <a:extLst>
              <a:ext uri="{FF2B5EF4-FFF2-40B4-BE49-F238E27FC236}">
                <a16:creationId xmlns:a16="http://schemas.microsoft.com/office/drawing/2014/main" id="{90E6ACAF-B339-0BFB-9540-79DFA31B8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530" y="2398269"/>
            <a:ext cx="738783" cy="558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5">
            <a:extLst>
              <a:ext uri="{FF2B5EF4-FFF2-40B4-BE49-F238E27FC236}">
                <a16:creationId xmlns:a16="http://schemas.microsoft.com/office/drawing/2014/main" id="{2B23366C-FB30-6B14-27E6-776581572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115" y="2398269"/>
            <a:ext cx="773493" cy="558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6">
            <a:extLst>
              <a:ext uri="{FF2B5EF4-FFF2-40B4-BE49-F238E27FC236}">
                <a16:creationId xmlns:a16="http://schemas.microsoft.com/office/drawing/2014/main" id="{28D7E97C-47EB-26F1-52DB-AC77C458DA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9" b="16992"/>
          <a:stretch/>
        </p:blipFill>
        <p:spPr bwMode="auto">
          <a:xfrm>
            <a:off x="4872115" y="3019094"/>
            <a:ext cx="1567197" cy="60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8">
            <a:extLst>
              <a:ext uri="{FF2B5EF4-FFF2-40B4-BE49-F238E27FC236}">
                <a16:creationId xmlns:a16="http://schemas.microsoft.com/office/drawing/2014/main" id="{14ECF833-2780-3411-3F19-5C6E71EA3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203" y="3085918"/>
            <a:ext cx="892837" cy="55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F127A819-A1B9-6114-2F14-EB1A83DC15C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70385" y="2177764"/>
            <a:ext cx="1152396" cy="862207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0EEABBC3-1E64-F3E6-2F06-F12FE1CECD6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0"/>
          <a:srcRect l="5302" t="2192" r="5846" b="5089"/>
          <a:stretch/>
        </p:blipFill>
        <p:spPr>
          <a:xfrm>
            <a:off x="6507333" y="1164073"/>
            <a:ext cx="1349419" cy="1171201"/>
          </a:xfrm>
          <a:prstGeom prst="rect">
            <a:avLst/>
          </a:prstGeom>
          <a:ln>
            <a:noFill/>
          </a:ln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12EFA7D3-9B3B-FE2E-5C60-58AE3E2565C4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15659" r="11146" b="1409"/>
          <a:stretch/>
        </p:blipFill>
        <p:spPr>
          <a:xfrm>
            <a:off x="7921807" y="1166277"/>
            <a:ext cx="1344813" cy="116131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925EB06-EA31-F578-A10D-B7221256E574}"/>
              </a:ext>
            </a:extLst>
          </p:cNvPr>
          <p:cNvSpPr txBox="1"/>
          <p:nvPr/>
        </p:nvSpPr>
        <p:spPr>
          <a:xfrm>
            <a:off x="6507627" y="2328605"/>
            <a:ext cx="1349419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 err="1">
                <a:solidFill>
                  <a:schemeClr val="bg1"/>
                </a:solidFill>
                <a:latin typeface="+mn-ea"/>
              </a:rPr>
              <a:t>여의도파크원</a:t>
            </a:r>
            <a:endParaRPr lang="ko-KR" altLang="en-US" sz="1000" b="1" spc="-1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3433933D-28A4-6E76-677E-54B18EA60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512632" y="2647525"/>
            <a:ext cx="1344814" cy="116578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C386C796-511D-C10E-D520-2D9DFA7C2AB2}"/>
              </a:ext>
            </a:extLst>
          </p:cNvPr>
          <p:cNvSpPr txBox="1"/>
          <p:nvPr/>
        </p:nvSpPr>
        <p:spPr>
          <a:xfrm>
            <a:off x="6512632" y="3812134"/>
            <a:ext cx="1340861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lIns="0" tIns="0" rIns="0" bIns="0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>
                <a:solidFill>
                  <a:schemeClr val="bg1"/>
                </a:solidFill>
                <a:latin typeface="+mn-ea"/>
              </a:rPr>
              <a:t>강남 신세계 </a:t>
            </a:r>
            <a:r>
              <a:rPr lang="ko-KR" altLang="en-US" sz="1000" b="1" spc="-100" dirty="0" err="1">
                <a:solidFill>
                  <a:schemeClr val="bg1"/>
                </a:solidFill>
                <a:latin typeface="+mn-ea"/>
              </a:rPr>
              <a:t>센트럴시티</a:t>
            </a:r>
            <a:endParaRPr lang="ko-KR" altLang="en-US" sz="1000" b="1" spc="-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97AD072-3AC1-7763-FBF0-907E49B08230}"/>
              </a:ext>
            </a:extLst>
          </p:cNvPr>
          <p:cNvSpPr txBox="1"/>
          <p:nvPr/>
        </p:nvSpPr>
        <p:spPr>
          <a:xfrm>
            <a:off x="7925759" y="2328605"/>
            <a:ext cx="1340861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 err="1">
                <a:solidFill>
                  <a:schemeClr val="bg1"/>
                </a:solidFill>
                <a:latin typeface="+mn-ea"/>
              </a:rPr>
              <a:t>이케아광명</a:t>
            </a:r>
            <a:endParaRPr lang="ko-KR" altLang="en-US" sz="1000" b="1" spc="-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7DCDB00-8955-C801-5160-E37F97038227}"/>
              </a:ext>
            </a:extLst>
          </p:cNvPr>
          <p:cNvSpPr txBox="1"/>
          <p:nvPr/>
        </p:nvSpPr>
        <p:spPr>
          <a:xfrm>
            <a:off x="3670385" y="4896803"/>
            <a:ext cx="1816684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 err="1">
                <a:solidFill>
                  <a:schemeClr val="bg1"/>
                </a:solidFill>
                <a:latin typeface="+mn-ea"/>
              </a:rPr>
              <a:t>김포롯데몰</a:t>
            </a:r>
            <a:endParaRPr lang="ko-KR" altLang="en-US" sz="1000" b="1" spc="-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CAD4671-A279-6162-3DF8-93DD7ACBF88A}"/>
              </a:ext>
            </a:extLst>
          </p:cNvPr>
          <p:cNvSpPr txBox="1"/>
          <p:nvPr/>
        </p:nvSpPr>
        <p:spPr>
          <a:xfrm>
            <a:off x="5560317" y="4896803"/>
            <a:ext cx="1816684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 err="1">
                <a:solidFill>
                  <a:schemeClr val="bg1"/>
                </a:solidFill>
                <a:latin typeface="+mn-ea"/>
              </a:rPr>
              <a:t>삼성서울병원</a:t>
            </a:r>
            <a:endParaRPr lang="ko-KR" altLang="en-US" sz="1000" b="1" spc="-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6DC8FDC-95F8-0DB6-5DC4-7C6F93BC185B}"/>
              </a:ext>
            </a:extLst>
          </p:cNvPr>
          <p:cNvSpPr txBox="1"/>
          <p:nvPr/>
        </p:nvSpPr>
        <p:spPr>
          <a:xfrm>
            <a:off x="3670385" y="5987593"/>
            <a:ext cx="1816684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>
                <a:solidFill>
                  <a:schemeClr val="bg1"/>
                </a:solidFill>
                <a:latin typeface="+mn-ea"/>
              </a:rPr>
              <a:t>삼성 </a:t>
            </a:r>
            <a:r>
              <a:rPr lang="ko-KR" altLang="en-US" sz="1000" b="1" spc="-100" dirty="0" err="1">
                <a:solidFill>
                  <a:schemeClr val="bg1"/>
                </a:solidFill>
                <a:latin typeface="+mn-ea"/>
              </a:rPr>
              <a:t>우면산</a:t>
            </a:r>
            <a:r>
              <a:rPr lang="ko-KR" altLang="en-US" sz="1000" b="1" spc="-1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b="1" spc="-100" dirty="0">
                <a:solidFill>
                  <a:schemeClr val="bg1"/>
                </a:solidFill>
                <a:latin typeface="+mn-ea"/>
              </a:rPr>
              <a:t>R&amp;D</a:t>
            </a:r>
            <a:r>
              <a:rPr lang="ko-KR" altLang="en-US" sz="1000" b="1" spc="-100" dirty="0">
                <a:solidFill>
                  <a:schemeClr val="bg1"/>
                </a:solidFill>
                <a:latin typeface="+mn-ea"/>
              </a:rPr>
              <a:t>센터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034B176-2474-5D9C-076B-60F5FFB872E8}"/>
              </a:ext>
            </a:extLst>
          </p:cNvPr>
          <p:cNvSpPr txBox="1"/>
          <p:nvPr/>
        </p:nvSpPr>
        <p:spPr>
          <a:xfrm>
            <a:off x="5560317" y="5987593"/>
            <a:ext cx="1816684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>
                <a:solidFill>
                  <a:schemeClr val="bg1"/>
                </a:solidFill>
                <a:latin typeface="+mn-ea"/>
              </a:rPr>
              <a:t>네이버 </a:t>
            </a:r>
            <a:r>
              <a:rPr lang="ko-KR" altLang="en-US" sz="1000" b="1" spc="-100" dirty="0" err="1">
                <a:solidFill>
                  <a:schemeClr val="bg1"/>
                </a:solidFill>
                <a:latin typeface="+mn-ea"/>
              </a:rPr>
              <a:t>신사옥</a:t>
            </a:r>
            <a:r>
              <a:rPr lang="ko-KR" altLang="en-US" sz="1000" b="1" spc="-1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b="1" spc="-100" dirty="0">
                <a:solidFill>
                  <a:schemeClr val="bg1"/>
                </a:solidFill>
                <a:latin typeface="+mn-ea"/>
              </a:rPr>
              <a:t>1784</a:t>
            </a:r>
            <a:endParaRPr lang="ko-KR" altLang="en-US" sz="1000" b="1" spc="-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557A631-CDEF-C5FB-A21A-1B639E22FA8B}"/>
              </a:ext>
            </a:extLst>
          </p:cNvPr>
          <p:cNvSpPr txBox="1"/>
          <p:nvPr/>
        </p:nvSpPr>
        <p:spPr>
          <a:xfrm>
            <a:off x="7449936" y="5987593"/>
            <a:ext cx="1816684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>
                <a:solidFill>
                  <a:schemeClr val="bg1"/>
                </a:solidFill>
                <a:latin typeface="+mn-ea"/>
              </a:rPr>
              <a:t>아모레퍼시픽 </a:t>
            </a:r>
            <a:r>
              <a:rPr lang="ko-KR" altLang="en-US" sz="1000" b="1" spc="-100" dirty="0" err="1">
                <a:solidFill>
                  <a:schemeClr val="bg1"/>
                </a:solidFill>
                <a:latin typeface="+mn-ea"/>
              </a:rPr>
              <a:t>신사옥</a:t>
            </a:r>
            <a:endParaRPr lang="ko-KR" altLang="en-US" sz="1000" b="1" spc="-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F45D1B0-E929-C7F5-510E-6318191A1BF3}"/>
              </a:ext>
            </a:extLst>
          </p:cNvPr>
          <p:cNvSpPr txBox="1"/>
          <p:nvPr/>
        </p:nvSpPr>
        <p:spPr>
          <a:xfrm>
            <a:off x="7920169" y="3812134"/>
            <a:ext cx="1349419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en-US" altLang="ko-KR" sz="1000" b="1" spc="-100" dirty="0">
                <a:solidFill>
                  <a:schemeClr val="bg1"/>
                </a:solidFill>
                <a:latin typeface="+mn-ea"/>
              </a:rPr>
              <a:t>LG</a:t>
            </a:r>
            <a:r>
              <a:rPr lang="ko-KR" altLang="en-US" sz="1000" b="1" spc="-100" dirty="0" err="1">
                <a:solidFill>
                  <a:schemeClr val="bg1"/>
                </a:solidFill>
                <a:latin typeface="+mn-ea"/>
              </a:rPr>
              <a:t>사이언스파크</a:t>
            </a:r>
            <a:endParaRPr lang="ko-KR" altLang="en-US" sz="1000" b="1" spc="-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17AAB31-3A5D-919B-3ABA-DEA451BEEC57}"/>
              </a:ext>
            </a:extLst>
          </p:cNvPr>
          <p:cNvSpPr txBox="1"/>
          <p:nvPr/>
        </p:nvSpPr>
        <p:spPr>
          <a:xfrm>
            <a:off x="7449936" y="4896803"/>
            <a:ext cx="1816684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>
                <a:solidFill>
                  <a:schemeClr val="bg1"/>
                </a:solidFill>
                <a:latin typeface="+mn-ea"/>
              </a:rPr>
              <a:t>타임스퀘어</a:t>
            </a: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53488B67-7532-0478-FE1D-EA8AE88E9F6D}"/>
              </a:ext>
            </a:extLst>
          </p:cNvPr>
          <p:cNvSpPr/>
          <p:nvPr/>
        </p:nvSpPr>
        <p:spPr>
          <a:xfrm>
            <a:off x="0" y="0"/>
            <a:ext cx="3124200" cy="6858000"/>
          </a:xfrm>
          <a:prstGeom prst="rect">
            <a:avLst/>
          </a:prstGeom>
          <a:gradFill>
            <a:gsLst>
              <a:gs pos="37000">
                <a:srgbClr val="114DA5"/>
              </a:gs>
              <a:gs pos="100000">
                <a:srgbClr val="002450">
                  <a:alpha val="57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213830FD-BB45-5947-B370-AEAB64E1717C}"/>
              </a:ext>
            </a:extLst>
          </p:cNvPr>
          <p:cNvGrpSpPr/>
          <p:nvPr/>
        </p:nvGrpSpPr>
        <p:grpSpPr>
          <a:xfrm>
            <a:off x="633000" y="345647"/>
            <a:ext cx="8651526" cy="246221"/>
            <a:chOff x="633000" y="345647"/>
            <a:chExt cx="8651526" cy="246221"/>
          </a:xfrm>
        </p:grpSpPr>
        <p:sp>
          <p:nvSpPr>
            <p:cNvPr id="142" name="Object 104">
              <a:extLst>
                <a:ext uri="{FF2B5EF4-FFF2-40B4-BE49-F238E27FC236}">
                  <a16:creationId xmlns:a16="http://schemas.microsoft.com/office/drawing/2014/main" id="{16128BAA-2A45-C7B0-D0C1-4D6965785E09}"/>
                </a:ext>
              </a:extLst>
            </p:cNvPr>
            <p:cNvSpPr txBox="1"/>
            <p:nvPr/>
          </p:nvSpPr>
          <p:spPr>
            <a:xfrm>
              <a:off x="6309729" y="345647"/>
              <a:ext cx="1728381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Worldwide Parking NO.1</a:t>
              </a:r>
            </a:p>
          </p:txBody>
        </p:sp>
        <p:sp>
          <p:nvSpPr>
            <p:cNvPr id="143" name="Object 103">
              <a:extLst>
                <a:ext uri="{FF2B5EF4-FFF2-40B4-BE49-F238E27FC236}">
                  <a16:creationId xmlns:a16="http://schemas.microsoft.com/office/drawing/2014/main" id="{57BEE46B-A9DB-C0C2-193F-ABD494F63EB9}"/>
                </a:ext>
              </a:extLst>
            </p:cNvPr>
            <p:cNvSpPr txBox="1"/>
            <p:nvPr/>
          </p:nvSpPr>
          <p:spPr>
            <a:xfrm>
              <a:off x="644526" y="345647"/>
              <a:ext cx="2821045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+mn-ea"/>
                  <a:cs typeface="Open Sans SemiBold" pitchFamily="34" charset="0"/>
                </a:rPr>
                <a:t>Total Parking Management System </a:t>
              </a:r>
            </a:p>
          </p:txBody>
        </p:sp>
        <p:pic>
          <p:nvPicPr>
            <p:cNvPr id="144" name="그래픽 143">
              <a:extLst>
                <a:ext uri="{FF2B5EF4-FFF2-40B4-BE49-F238E27FC236}">
                  <a16:creationId xmlns:a16="http://schemas.microsoft.com/office/drawing/2014/main" id="{1418CC4A-FC25-19B1-BE5B-B55A77C27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7985778" y="403370"/>
              <a:ext cx="780548" cy="126265"/>
            </a:xfrm>
            <a:prstGeom prst="rect">
              <a:avLst/>
            </a:prstGeom>
          </p:spPr>
        </p:pic>
        <p:cxnSp>
          <p:nvCxnSpPr>
            <p:cNvPr id="145" name="직선 연결선 144">
              <a:extLst>
                <a:ext uri="{FF2B5EF4-FFF2-40B4-BE49-F238E27FC236}">
                  <a16:creationId xmlns:a16="http://schemas.microsoft.com/office/drawing/2014/main" id="{BBEB5720-4693-EC5A-658D-E59BC238AB57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580659"/>
              <a:ext cx="864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>
              <a:extLst>
                <a:ext uri="{FF2B5EF4-FFF2-40B4-BE49-F238E27FC236}">
                  <a16:creationId xmlns:a16="http://schemas.microsoft.com/office/drawing/2014/main" id="{AB56DAB8-6BCC-EADB-C4B2-82242F9A8E6F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직선 연결선 146">
              <a:extLst>
                <a:ext uri="{FF2B5EF4-FFF2-40B4-BE49-F238E27FC236}">
                  <a16:creationId xmlns:a16="http://schemas.microsoft.com/office/drawing/2014/main" id="{CDA3382B-7A22-8FB0-2FF1-921F2F46C35E}"/>
                </a:ext>
              </a:extLst>
            </p:cNvPr>
            <p:cNvCxnSpPr>
              <a:cxnSpLocks/>
            </p:cNvCxnSpPr>
            <p:nvPr/>
          </p:nvCxnSpPr>
          <p:spPr>
            <a:xfrm>
              <a:off x="6327285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8" name="그룹 147">
              <a:extLst>
                <a:ext uri="{FF2B5EF4-FFF2-40B4-BE49-F238E27FC236}">
                  <a16:creationId xmlns:a16="http://schemas.microsoft.com/office/drawing/2014/main" id="{85553CB5-A459-5F89-381C-B9F3BEFFB032}"/>
                </a:ext>
              </a:extLst>
            </p:cNvPr>
            <p:cNvGrpSpPr/>
            <p:nvPr/>
          </p:nvGrpSpPr>
          <p:grpSpPr>
            <a:xfrm>
              <a:off x="8825325" y="346659"/>
              <a:ext cx="447675" cy="234000"/>
              <a:chOff x="8624475" y="251409"/>
              <a:chExt cx="447675" cy="234000"/>
            </a:xfrm>
          </p:grpSpPr>
          <p:cxnSp>
            <p:nvCxnSpPr>
              <p:cNvPr id="151" name="직선 연결선 150">
                <a:extLst>
                  <a:ext uri="{FF2B5EF4-FFF2-40B4-BE49-F238E27FC236}">
                    <a16:creationId xmlns:a16="http://schemas.microsoft.com/office/drawing/2014/main" id="{45D5FB44-86CC-4781-186F-181335EDEF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4475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직선 연결선 151">
                <a:extLst>
                  <a:ext uri="{FF2B5EF4-FFF2-40B4-BE49-F238E27FC236}">
                    <a16:creationId xmlns:a16="http://schemas.microsoft.com/office/drawing/2014/main" id="{51E2FE82-6D55-F225-21F7-CBE537162C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2150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9" name="Rectangle 9">
              <a:extLst>
                <a:ext uri="{FF2B5EF4-FFF2-40B4-BE49-F238E27FC236}">
                  <a16:creationId xmlns:a16="http://schemas.microsoft.com/office/drawing/2014/main" id="{2B112F9A-2FAE-A400-2F92-E3CF43A308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3726" y="347068"/>
              <a:ext cx="460800" cy="24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marL="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7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74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1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49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36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23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710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98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 kern="1200" baseline="0" noProof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t>P.</a:t>
              </a:r>
              <a:fld id="{625A4F5B-2CBB-4175-9E0C-5C64BCE0D65F}" type="slidenum">
                <a:rPr lang="en-US" altLang="ko-KR" sz="1000" kern="1200" baseline="0" noProof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12</a:t>
              </a:fld>
              <a:endParaRPr lang="en-US" altLang="ko-KR" sz="1000" kern="120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150" name="직선 연결선 149">
              <a:extLst>
                <a:ext uri="{FF2B5EF4-FFF2-40B4-BE49-F238E27FC236}">
                  <a16:creationId xmlns:a16="http://schemas.microsoft.com/office/drawing/2014/main" id="{D8332FC7-D179-67B9-643B-4A1EBFE2DAFC}"/>
                </a:ext>
              </a:extLst>
            </p:cNvPr>
            <p:cNvCxnSpPr>
              <a:cxnSpLocks/>
            </p:cNvCxnSpPr>
            <p:nvPr/>
          </p:nvCxnSpPr>
          <p:spPr>
            <a:xfrm>
              <a:off x="7907719" y="345647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BF3289F6-D336-EA3C-0A1F-282D93D70C3F}"/>
              </a:ext>
            </a:extLst>
          </p:cNvPr>
          <p:cNvGrpSpPr/>
          <p:nvPr/>
        </p:nvGrpSpPr>
        <p:grpSpPr>
          <a:xfrm>
            <a:off x="695323" y="2754284"/>
            <a:ext cx="2502196" cy="1511146"/>
            <a:chOff x="695323" y="2697134"/>
            <a:chExt cx="2502196" cy="1511146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F64024A2-1A77-E899-3794-B9F086BAF00E}"/>
                </a:ext>
              </a:extLst>
            </p:cNvPr>
            <p:cNvSpPr txBox="1"/>
            <p:nvPr/>
          </p:nvSpPr>
          <p:spPr>
            <a:xfrm>
              <a:off x="695323" y="3515783"/>
              <a:ext cx="2502196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latinLnBrk="1">
                <a:lnSpc>
                  <a:spcPts val="1800"/>
                </a:lnSpc>
              </a:pPr>
              <a:r>
                <a:rPr lang="ko-KR" altLang="en-US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국내 최대 주차관제 </a:t>
              </a:r>
              <a:endParaRPr lang="en-US" altLang="ko-KR" sz="1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defTabSz="914400" latinLnBrk="1">
                <a:lnSpc>
                  <a:spcPts val="1800"/>
                </a:lnSpc>
              </a:pPr>
              <a:r>
                <a:rPr lang="ko-KR" altLang="en-US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구축 실적</a:t>
              </a:r>
              <a:r>
                <a:rPr lang="en-US" altLang="ko-KR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, </a:t>
              </a:r>
              <a:r>
                <a:rPr lang="ko-KR" altLang="en-US" sz="15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국내 점유율 </a:t>
              </a:r>
              <a:r>
                <a:rPr lang="en-US" altLang="ko-KR" sz="15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1</a:t>
              </a:r>
              <a:r>
                <a:rPr lang="ko-KR" altLang="en-US" sz="15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위</a:t>
              </a:r>
              <a:r>
                <a:rPr lang="ko-KR" altLang="en-US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en-US" altLang="ko-KR" sz="1500" b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13,000</a:t>
              </a:r>
              <a:r>
                <a:rPr lang="ko-KR" altLang="en-US" sz="1500" b="1" spc="-2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여개소</a:t>
              </a:r>
              <a:r>
                <a:rPr lang="ko-KR" altLang="en-US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 이상 납품</a:t>
              </a:r>
              <a:r>
                <a:rPr lang="en-US" altLang="ko-KR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/</a:t>
              </a:r>
              <a:r>
                <a:rPr lang="ko-KR" altLang="en-US" sz="1500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사용 중</a:t>
              </a:r>
              <a:endParaRPr lang="ko-KR" altLang="en-US" sz="1500" spc="-200" dirty="0">
                <a:ln>
                  <a:solidFill>
                    <a:srgbClr val="352A6D">
                      <a:shade val="50000"/>
                      <a:alpha val="0"/>
                    </a:srgbClr>
                  </a:solidFill>
                </a:ln>
                <a:solidFill>
                  <a:srgbClr val="FFFFFF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155" name="그룹 154">
              <a:extLst>
                <a:ext uri="{FF2B5EF4-FFF2-40B4-BE49-F238E27FC236}">
                  <a16:creationId xmlns:a16="http://schemas.microsoft.com/office/drawing/2014/main" id="{CB760D16-5263-C4B8-0A70-D656575BE731}"/>
                </a:ext>
              </a:extLst>
            </p:cNvPr>
            <p:cNvGrpSpPr/>
            <p:nvPr/>
          </p:nvGrpSpPr>
          <p:grpSpPr>
            <a:xfrm>
              <a:off x="695324" y="2697134"/>
              <a:ext cx="1933575" cy="731866"/>
              <a:chOff x="695325" y="2697134"/>
              <a:chExt cx="4781550" cy="731866"/>
            </a:xfrm>
          </p:grpSpPr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B9A113C8-F6FE-8271-7200-EEFC91C715AE}"/>
                  </a:ext>
                </a:extLst>
              </p:cNvPr>
              <p:cNvSpPr txBox="1"/>
              <p:nvPr/>
            </p:nvSpPr>
            <p:spPr>
              <a:xfrm>
                <a:off x="695325" y="2967335"/>
                <a:ext cx="4781550" cy="461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ko-KR" altLang="en-US" sz="3000" b="1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시스템실적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57E1CC43-3333-7630-17EE-3E6D030B2C57}"/>
                  </a:ext>
                </a:extLst>
              </p:cNvPr>
              <p:cNvSpPr txBox="1"/>
              <p:nvPr/>
            </p:nvSpPr>
            <p:spPr>
              <a:xfrm>
                <a:off x="695325" y="2697134"/>
                <a:ext cx="478155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ko-KR" sz="20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09</a:t>
                </a:r>
                <a:endParaRPr lang="ko-KR" altLang="en-US" sz="20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7614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그림 138">
            <a:extLst>
              <a:ext uri="{FF2B5EF4-FFF2-40B4-BE49-F238E27FC236}">
                <a16:creationId xmlns:a16="http://schemas.microsoft.com/office/drawing/2014/main" id="{BCD0838B-224B-82F1-9B87-AEAB4D6780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30" t="3105" r="35569" b="4393"/>
          <a:stretch/>
        </p:blipFill>
        <p:spPr>
          <a:xfrm>
            <a:off x="0" y="0"/>
            <a:ext cx="3124199" cy="6859787"/>
          </a:xfrm>
          <a:prstGeom prst="rect">
            <a:avLst/>
          </a:prstGeom>
        </p:spPr>
      </p:pic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BF3338E2-A929-B38D-DC25-AD10FB7E5C07}"/>
              </a:ext>
            </a:extLst>
          </p:cNvPr>
          <p:cNvSpPr/>
          <p:nvPr/>
        </p:nvSpPr>
        <p:spPr>
          <a:xfrm>
            <a:off x="3124200" y="5773101"/>
            <a:ext cx="6781799" cy="10848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1D5F2820-2F83-6FD8-8098-9189A3C737DA}"/>
              </a:ext>
            </a:extLst>
          </p:cNvPr>
          <p:cNvGrpSpPr/>
          <p:nvPr/>
        </p:nvGrpSpPr>
        <p:grpSpPr>
          <a:xfrm>
            <a:off x="3628282" y="6044736"/>
            <a:ext cx="5698267" cy="534999"/>
            <a:chOff x="3371713" y="5810398"/>
            <a:chExt cx="6147110" cy="577140"/>
          </a:xfrm>
        </p:grpSpPr>
        <p:pic>
          <p:nvPicPr>
            <p:cNvPr id="60" name="Picture 10" descr="쏘카 브랜드 디자인 가이드">
              <a:extLst>
                <a:ext uri="{FF2B5EF4-FFF2-40B4-BE49-F238E27FC236}">
                  <a16:creationId xmlns:a16="http://schemas.microsoft.com/office/drawing/2014/main" id="{CA83F56E-CCE1-0F55-B5B3-83C89E65EE1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56" t="23713" r="20651" b="28509"/>
            <a:stretch/>
          </p:blipFill>
          <p:spPr bwMode="auto">
            <a:xfrm>
              <a:off x="7772774" y="5810398"/>
              <a:ext cx="805367" cy="3220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12" descr="충전국밥">
              <a:extLst>
                <a:ext uri="{FF2B5EF4-FFF2-40B4-BE49-F238E27FC236}">
                  <a16:creationId xmlns:a16="http://schemas.microsoft.com/office/drawing/2014/main" id="{F1C2D801-B6B6-86C2-5412-CB173AB525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3833" y="5854354"/>
              <a:ext cx="805645" cy="254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6" descr="에버온 충전서비스 관리자">
              <a:extLst>
                <a:ext uri="{FF2B5EF4-FFF2-40B4-BE49-F238E27FC236}">
                  <a16:creationId xmlns:a16="http://schemas.microsoft.com/office/drawing/2014/main" id="{AAAC2EBA-D66E-20EB-3BEA-9AEBEF22DC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0384" y="6219334"/>
              <a:ext cx="731342" cy="14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8" descr="브랜드 로고 | E-pit">
              <a:extLst>
                <a:ext uri="{FF2B5EF4-FFF2-40B4-BE49-F238E27FC236}">
                  <a16:creationId xmlns:a16="http://schemas.microsoft.com/office/drawing/2014/main" id="{FF65182C-5C05-3CB7-C534-769280E8AE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1713" y="5877427"/>
              <a:ext cx="510111" cy="5101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" descr="카카오모빌리티, 카풀 시범서비스까지 중단 - 시사저널e - 온라인 저널리즘의 미래">
              <a:extLst>
                <a:ext uri="{FF2B5EF4-FFF2-40B4-BE49-F238E27FC236}">
                  <a16:creationId xmlns:a16="http://schemas.microsoft.com/office/drawing/2014/main" id="{4BC72204-81AE-D49D-2CF3-FA18835351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9832" y="5918575"/>
              <a:ext cx="994046" cy="1611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0">
              <a:extLst>
                <a:ext uri="{FF2B5EF4-FFF2-40B4-BE49-F238E27FC236}">
                  <a16:creationId xmlns:a16="http://schemas.microsoft.com/office/drawing/2014/main" id="{5AA4749F-7DE2-999B-367A-FC468A6EAB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3814" y="6185592"/>
              <a:ext cx="626082" cy="201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2E7E3EA1-E44F-3DDE-99BB-0CBF5CC4C2A8}"/>
                </a:ext>
              </a:extLst>
            </p:cNvPr>
            <p:cNvGrpSpPr/>
            <p:nvPr/>
          </p:nvGrpSpPr>
          <p:grpSpPr>
            <a:xfrm>
              <a:off x="6341452" y="5943975"/>
              <a:ext cx="1274315" cy="176986"/>
              <a:chOff x="6407103" y="5931782"/>
              <a:chExt cx="1274315" cy="176986"/>
            </a:xfrm>
          </p:grpSpPr>
          <p:pic>
            <p:nvPicPr>
              <p:cNvPr id="57" name="그래픽 59">
                <a:extLst>
                  <a:ext uri="{FF2B5EF4-FFF2-40B4-BE49-F238E27FC236}">
                    <a16:creationId xmlns:a16="http://schemas.microsoft.com/office/drawing/2014/main" id="{99138378-A4FB-0A10-2177-2B3B5264D0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407103" y="5931782"/>
                <a:ext cx="549587" cy="176986"/>
              </a:xfrm>
              <a:prstGeom prst="rect">
                <a:avLst/>
              </a:prstGeom>
            </p:spPr>
          </p:pic>
          <p:pic>
            <p:nvPicPr>
              <p:cNvPr id="58" name="Picture 14">
                <a:extLst>
                  <a:ext uri="{FF2B5EF4-FFF2-40B4-BE49-F238E27FC236}">
                    <a16:creationId xmlns:a16="http://schemas.microsoft.com/office/drawing/2014/main" id="{608F48AE-188C-332C-6CF8-BD0E7279F2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64890" y="5939226"/>
                <a:ext cx="616528" cy="794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9" name="Picture 16">
              <a:extLst>
                <a:ext uri="{FF2B5EF4-FFF2-40B4-BE49-F238E27FC236}">
                  <a16:creationId xmlns:a16="http://schemas.microsoft.com/office/drawing/2014/main" id="{9881C1F0-BBE6-CCDA-73F8-8327AF031D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5757" y="6241102"/>
              <a:ext cx="465704" cy="1095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22" descr="롯데렌탈">
              <a:extLst>
                <a:ext uri="{FF2B5EF4-FFF2-40B4-BE49-F238E27FC236}">
                  <a16:creationId xmlns:a16="http://schemas.microsoft.com/office/drawing/2014/main" id="{3B534D6A-0A58-E403-721A-B7968ABF44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98586" y="5839658"/>
              <a:ext cx="720237" cy="222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24" descr="주식회사 피플카] | 기업정보 - 알바몬">
              <a:extLst>
                <a:ext uri="{FF2B5EF4-FFF2-40B4-BE49-F238E27FC236}">
                  <a16:creationId xmlns:a16="http://schemas.microsoft.com/office/drawing/2014/main" id="{5415CE5F-0D10-A36F-4D79-E5C9AB10DC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50447" y="6049449"/>
              <a:ext cx="521528" cy="3067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16" descr="쉽고 편리한 주차 플랫폼 모두의주차장">
              <a:extLst>
                <a:ext uri="{FF2B5EF4-FFF2-40B4-BE49-F238E27FC236}">
                  <a16:creationId xmlns:a16="http://schemas.microsoft.com/office/drawing/2014/main" id="{A329830F-305B-9B07-72E1-BF55F80BA8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2" t="28259" r="6333" b="27838"/>
            <a:stretch/>
          </p:blipFill>
          <p:spPr bwMode="auto">
            <a:xfrm>
              <a:off x="7759413" y="6158888"/>
              <a:ext cx="847017" cy="197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7A3097CD-8244-D8D2-A320-ECEF76BF5693}"/>
              </a:ext>
            </a:extLst>
          </p:cNvPr>
          <p:cNvGrpSpPr/>
          <p:nvPr/>
        </p:nvGrpSpPr>
        <p:grpSpPr>
          <a:xfrm>
            <a:off x="3152932" y="4433780"/>
            <a:ext cx="6243679" cy="1204885"/>
            <a:chOff x="3152932" y="3704272"/>
            <a:chExt cx="6243679" cy="1204885"/>
          </a:xfrm>
        </p:grpSpPr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92CF3006-0071-C6B9-F27D-7ED8BD7DE776}"/>
                </a:ext>
              </a:extLst>
            </p:cNvPr>
            <p:cNvCxnSpPr>
              <a:cxnSpLocks/>
            </p:cNvCxnSpPr>
            <p:nvPr/>
          </p:nvCxnSpPr>
          <p:spPr>
            <a:xfrm>
              <a:off x="3152932" y="4479469"/>
              <a:ext cx="188011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C2E4FB6-3335-91B9-8C7C-AADDAB15A81E}"/>
                </a:ext>
              </a:extLst>
            </p:cNvPr>
            <p:cNvSpPr txBox="1"/>
            <p:nvPr/>
          </p:nvSpPr>
          <p:spPr>
            <a:xfrm>
              <a:off x="3585947" y="3965066"/>
              <a:ext cx="938428" cy="5136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200" b="1" spc="-200" dirty="0">
                  <a:solidFill>
                    <a:srgbClr val="114DA5"/>
                  </a:solidFill>
                  <a:latin typeface="+mn-ea"/>
                </a:rPr>
                <a:t>충전 플랫폼 </a:t>
              </a:r>
              <a:endParaRPr lang="en-US" altLang="ko-KR" sz="1200" b="1" spc="-200" dirty="0">
                <a:solidFill>
                  <a:srgbClr val="114DA5"/>
                </a:solidFill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1200" b="1" spc="-200" dirty="0">
                  <a:solidFill>
                    <a:srgbClr val="114DA5"/>
                  </a:solidFill>
                  <a:latin typeface="+mn-ea"/>
                </a:rPr>
                <a:t>연동 개발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57B5A8D-5650-B769-A21B-87D420966D7C}"/>
                </a:ext>
              </a:extLst>
            </p:cNvPr>
            <p:cNvSpPr txBox="1"/>
            <p:nvPr/>
          </p:nvSpPr>
          <p:spPr>
            <a:xfrm>
              <a:off x="4791726" y="3960941"/>
              <a:ext cx="1109083" cy="735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200" b="1" spc="-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카카오</a:t>
              </a:r>
              <a:r>
                <a:rPr lang="en-US" altLang="ko-KR" sz="1200" b="1" spc="-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</a:t>
              </a:r>
              <a:r>
                <a:rPr lang="ko-KR" altLang="en-US" sz="1200" b="1" spc="-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ko-KR" altLang="en-US" sz="1200" b="1" spc="-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내비</a:t>
              </a:r>
              <a:r>
                <a:rPr lang="ko-KR" altLang="en-US" sz="1200" b="1" spc="-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및 플랫폼 주차 서비스 연동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3A14CBBA-18AC-BA7B-79A1-26C0BC486344}"/>
                </a:ext>
              </a:extLst>
            </p:cNvPr>
            <p:cNvSpPr txBox="1"/>
            <p:nvPr/>
          </p:nvSpPr>
          <p:spPr>
            <a:xfrm>
              <a:off x="6176817" y="3947808"/>
              <a:ext cx="1209287" cy="956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200" b="1" spc="-200" dirty="0">
                  <a:solidFill>
                    <a:srgbClr val="114DA5"/>
                  </a:solidFill>
                  <a:latin typeface="+mn-ea"/>
                </a:rPr>
                <a:t>현대</a:t>
              </a:r>
              <a:r>
                <a:rPr lang="en-US" altLang="ko-KR" sz="1200" b="1" spc="-200" dirty="0">
                  <a:solidFill>
                    <a:srgbClr val="114DA5"/>
                  </a:solidFill>
                  <a:latin typeface="+mn-ea"/>
                </a:rPr>
                <a:t>·</a:t>
              </a:r>
              <a:r>
                <a:rPr lang="ko-KR" altLang="en-US" sz="1200" b="1" spc="-200" dirty="0" err="1">
                  <a:solidFill>
                    <a:srgbClr val="114DA5"/>
                  </a:solidFill>
                  <a:latin typeface="+mn-ea"/>
                </a:rPr>
                <a:t>기아차</a:t>
              </a:r>
              <a:r>
                <a:rPr lang="ko-KR" altLang="en-US" sz="1200" b="1" spc="-200" dirty="0">
                  <a:solidFill>
                    <a:srgbClr val="114DA5"/>
                  </a:solidFill>
                  <a:latin typeface="+mn-ea"/>
                </a:rPr>
                <a:t> 설치된 내비게이션 지도 정보 등록 및 연결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441C244-6318-13D9-5966-A458E5AC06FB}"/>
                </a:ext>
              </a:extLst>
            </p:cNvPr>
            <p:cNvSpPr txBox="1"/>
            <p:nvPr/>
          </p:nvSpPr>
          <p:spPr>
            <a:xfrm>
              <a:off x="7511428" y="3952292"/>
              <a:ext cx="962374" cy="956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200" b="1" spc="-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쏘카</a:t>
              </a:r>
              <a:r>
                <a:rPr lang="ko-KR" altLang="en-US" sz="1200" b="1" spc="-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계열 서비스 </a:t>
              </a:r>
              <a:br>
                <a:rPr lang="ko-KR" altLang="en-US" sz="1200" b="1" spc="-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</a:br>
              <a:r>
                <a:rPr lang="ko-KR" altLang="en-US" sz="1200" b="1" spc="-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주차장 시스템 연동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ED4AE23-2D3E-DE73-516B-00F609C81EB2}"/>
                </a:ext>
              </a:extLst>
            </p:cNvPr>
            <p:cNvSpPr txBox="1"/>
            <p:nvPr/>
          </p:nvSpPr>
          <p:spPr>
            <a:xfrm>
              <a:off x="8473802" y="3981191"/>
              <a:ext cx="922809" cy="5136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ko-KR" altLang="en-US" sz="1200" b="1" spc="-200" dirty="0" err="1">
                  <a:solidFill>
                    <a:srgbClr val="114DA5"/>
                  </a:solidFill>
                  <a:latin typeface="+mn-ea"/>
                </a:rPr>
                <a:t>카셰어링</a:t>
              </a:r>
              <a:r>
                <a:rPr lang="ko-KR" altLang="en-US" sz="1200" b="1" spc="-200" dirty="0">
                  <a:solidFill>
                    <a:srgbClr val="114DA5"/>
                  </a:solidFill>
                  <a:latin typeface="+mn-ea"/>
                </a:rPr>
                <a:t> </a:t>
              </a:r>
              <a:endParaRPr lang="en-US" altLang="ko-KR" sz="1200" b="1" spc="-200" dirty="0">
                <a:solidFill>
                  <a:srgbClr val="114DA5"/>
                </a:solidFill>
                <a:latin typeface="+mn-ea"/>
              </a:endParaRPr>
            </a:p>
            <a:p>
              <a:pPr algn="r">
                <a:lnSpc>
                  <a:spcPct val="120000"/>
                </a:lnSpc>
              </a:pPr>
              <a:r>
                <a:rPr lang="ko-KR" altLang="en-US" sz="1200" b="1" spc="-200" dirty="0">
                  <a:solidFill>
                    <a:srgbClr val="114DA5"/>
                  </a:solidFill>
                  <a:latin typeface="+mn-ea"/>
                </a:rPr>
                <a:t>서비스 제휴</a:t>
              </a:r>
            </a:p>
          </p:txBody>
        </p:sp>
        <p:cxnSp>
          <p:nvCxnSpPr>
            <p:cNvPr id="113" name="직선 연결선 112">
              <a:extLst>
                <a:ext uri="{FF2B5EF4-FFF2-40B4-BE49-F238E27FC236}">
                  <a16:creationId xmlns:a16="http://schemas.microsoft.com/office/drawing/2014/main" id="{A2EBE696-8CC1-C396-267E-926AE4000DF5}"/>
                </a:ext>
              </a:extLst>
            </p:cNvPr>
            <p:cNvCxnSpPr>
              <a:cxnSpLocks/>
              <a:stCxn id="114" idx="4"/>
              <a:endCxn id="118" idx="4"/>
            </p:cNvCxnSpPr>
            <p:nvPr/>
          </p:nvCxnSpPr>
          <p:spPr>
            <a:xfrm flipV="1">
              <a:off x="3876052" y="3794271"/>
              <a:ext cx="5408162" cy="3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타원 113">
              <a:extLst>
                <a:ext uri="{FF2B5EF4-FFF2-40B4-BE49-F238E27FC236}">
                  <a16:creationId xmlns:a16="http://schemas.microsoft.com/office/drawing/2014/main" id="{2AA50C1C-EFE8-B848-ACAC-1D6E152E8526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3696053" y="3704275"/>
              <a:ext cx="179999" cy="179999"/>
            </a:xfrm>
            <a:prstGeom prst="ellipse">
              <a:avLst/>
            </a:prstGeom>
            <a:solidFill>
              <a:srgbClr val="114DA5"/>
            </a:solidFill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" name="타원 114">
              <a:extLst>
                <a:ext uri="{FF2B5EF4-FFF2-40B4-BE49-F238E27FC236}">
                  <a16:creationId xmlns:a16="http://schemas.microsoft.com/office/drawing/2014/main" id="{D8F71FE8-55DE-75B5-721F-B755B5C12C8A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048094" y="3704274"/>
              <a:ext cx="179999" cy="17999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" name="타원 115">
              <a:extLst>
                <a:ext uri="{FF2B5EF4-FFF2-40B4-BE49-F238E27FC236}">
                  <a16:creationId xmlns:a16="http://schemas.microsoft.com/office/drawing/2014/main" id="{68E64C0A-DE9F-164F-A3AB-995A44BC5E21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6400135" y="3704274"/>
              <a:ext cx="179999" cy="179999"/>
            </a:xfrm>
            <a:prstGeom prst="ellipse">
              <a:avLst/>
            </a:prstGeom>
            <a:solidFill>
              <a:srgbClr val="0067B7"/>
            </a:solidFill>
            <a:ln w="254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68AC856F-2348-7930-247E-68E5AB9A9A93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7752176" y="3704274"/>
              <a:ext cx="179999" cy="17999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" name="타원 117">
              <a:extLst>
                <a:ext uri="{FF2B5EF4-FFF2-40B4-BE49-F238E27FC236}">
                  <a16:creationId xmlns:a16="http://schemas.microsoft.com/office/drawing/2014/main" id="{1AE685A2-930E-24C6-B995-B0A2611C90D2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9104215" y="3704272"/>
              <a:ext cx="179999" cy="179999"/>
            </a:xfrm>
            <a:prstGeom prst="ellipse">
              <a:avLst/>
            </a:prstGeom>
            <a:solidFill>
              <a:srgbClr val="2890F8"/>
            </a:solidFill>
            <a:ln w="254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" name="타원 131">
              <a:extLst>
                <a:ext uri="{FF2B5EF4-FFF2-40B4-BE49-F238E27FC236}">
                  <a16:creationId xmlns:a16="http://schemas.microsoft.com/office/drawing/2014/main" id="{0AE351EC-BF04-DD43-2F0B-386CE9050C7D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048094" y="3704274"/>
              <a:ext cx="179999" cy="17999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" name="타원 132">
              <a:extLst>
                <a:ext uri="{FF2B5EF4-FFF2-40B4-BE49-F238E27FC236}">
                  <a16:creationId xmlns:a16="http://schemas.microsoft.com/office/drawing/2014/main" id="{218D8277-4A60-C48C-EB6D-F081721948CD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6400135" y="3704273"/>
              <a:ext cx="179999" cy="179999"/>
            </a:xfrm>
            <a:prstGeom prst="ellipse">
              <a:avLst/>
            </a:prstGeom>
            <a:solidFill>
              <a:srgbClr val="114DA5"/>
            </a:solidFill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" name="타원 133">
              <a:extLst>
                <a:ext uri="{FF2B5EF4-FFF2-40B4-BE49-F238E27FC236}">
                  <a16:creationId xmlns:a16="http://schemas.microsoft.com/office/drawing/2014/main" id="{87AA318A-7253-964A-2965-D2BB6BA38BE9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9104215" y="3704273"/>
              <a:ext cx="179999" cy="179999"/>
            </a:xfrm>
            <a:prstGeom prst="ellipse">
              <a:avLst/>
            </a:prstGeom>
            <a:solidFill>
              <a:srgbClr val="114DA5"/>
            </a:solidFill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6" name="직사각형 175">
            <a:extLst>
              <a:ext uri="{FF2B5EF4-FFF2-40B4-BE49-F238E27FC236}">
                <a16:creationId xmlns:a16="http://schemas.microsoft.com/office/drawing/2014/main" id="{6D8F81F6-3A1B-A485-35A8-C7A271596662}"/>
              </a:ext>
            </a:extLst>
          </p:cNvPr>
          <p:cNvSpPr/>
          <p:nvPr/>
        </p:nvSpPr>
        <p:spPr>
          <a:xfrm>
            <a:off x="0" y="0"/>
            <a:ext cx="3124200" cy="6858000"/>
          </a:xfrm>
          <a:prstGeom prst="rect">
            <a:avLst/>
          </a:prstGeom>
          <a:gradFill>
            <a:gsLst>
              <a:gs pos="28000">
                <a:srgbClr val="114DA5"/>
              </a:gs>
              <a:gs pos="100000">
                <a:srgbClr val="002450">
                  <a:alpha val="57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77" name="그룹 176">
            <a:extLst>
              <a:ext uri="{FF2B5EF4-FFF2-40B4-BE49-F238E27FC236}">
                <a16:creationId xmlns:a16="http://schemas.microsoft.com/office/drawing/2014/main" id="{A6313436-BF5D-D713-64A9-E2FC094CA994}"/>
              </a:ext>
            </a:extLst>
          </p:cNvPr>
          <p:cNvGrpSpPr/>
          <p:nvPr/>
        </p:nvGrpSpPr>
        <p:grpSpPr>
          <a:xfrm>
            <a:off x="633000" y="345647"/>
            <a:ext cx="8651526" cy="246221"/>
            <a:chOff x="633000" y="345647"/>
            <a:chExt cx="8651526" cy="246221"/>
          </a:xfrm>
        </p:grpSpPr>
        <p:sp>
          <p:nvSpPr>
            <p:cNvPr id="178" name="Object 104">
              <a:extLst>
                <a:ext uri="{FF2B5EF4-FFF2-40B4-BE49-F238E27FC236}">
                  <a16:creationId xmlns:a16="http://schemas.microsoft.com/office/drawing/2014/main" id="{AF1D1917-F4E9-DC12-3F1C-A53184C9E126}"/>
                </a:ext>
              </a:extLst>
            </p:cNvPr>
            <p:cNvSpPr txBox="1"/>
            <p:nvPr/>
          </p:nvSpPr>
          <p:spPr>
            <a:xfrm>
              <a:off x="6309729" y="345647"/>
              <a:ext cx="1728381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Worldwide Parking NO.1</a:t>
              </a:r>
            </a:p>
          </p:txBody>
        </p:sp>
        <p:sp>
          <p:nvSpPr>
            <p:cNvPr id="179" name="Object 103">
              <a:extLst>
                <a:ext uri="{FF2B5EF4-FFF2-40B4-BE49-F238E27FC236}">
                  <a16:creationId xmlns:a16="http://schemas.microsoft.com/office/drawing/2014/main" id="{B22F1966-028D-9303-882D-8A1091EC625C}"/>
                </a:ext>
              </a:extLst>
            </p:cNvPr>
            <p:cNvSpPr txBox="1"/>
            <p:nvPr/>
          </p:nvSpPr>
          <p:spPr>
            <a:xfrm>
              <a:off x="644526" y="345647"/>
              <a:ext cx="2821045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+mn-ea"/>
                  <a:cs typeface="Open Sans SemiBold" pitchFamily="34" charset="0"/>
                </a:rPr>
                <a:t>Total Parking Management System </a:t>
              </a:r>
            </a:p>
          </p:txBody>
        </p:sp>
        <p:pic>
          <p:nvPicPr>
            <p:cNvPr id="180" name="그래픽 179">
              <a:extLst>
                <a:ext uri="{FF2B5EF4-FFF2-40B4-BE49-F238E27FC236}">
                  <a16:creationId xmlns:a16="http://schemas.microsoft.com/office/drawing/2014/main" id="{B9D59587-CCE4-8076-785D-A59199771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985778" y="403370"/>
              <a:ext cx="780548" cy="126265"/>
            </a:xfrm>
            <a:prstGeom prst="rect">
              <a:avLst/>
            </a:prstGeom>
          </p:spPr>
        </p:pic>
        <p:cxnSp>
          <p:nvCxnSpPr>
            <p:cNvPr id="181" name="직선 연결선 180">
              <a:extLst>
                <a:ext uri="{FF2B5EF4-FFF2-40B4-BE49-F238E27FC236}">
                  <a16:creationId xmlns:a16="http://schemas.microsoft.com/office/drawing/2014/main" id="{2B4B808E-43E6-4377-7185-843776D746B0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580659"/>
              <a:ext cx="864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직선 연결선 181">
              <a:extLst>
                <a:ext uri="{FF2B5EF4-FFF2-40B4-BE49-F238E27FC236}">
                  <a16:creationId xmlns:a16="http://schemas.microsoft.com/office/drawing/2014/main" id="{F52ADA21-B598-00E8-F7E9-BF68B25BD467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직선 연결선 182">
              <a:extLst>
                <a:ext uri="{FF2B5EF4-FFF2-40B4-BE49-F238E27FC236}">
                  <a16:creationId xmlns:a16="http://schemas.microsoft.com/office/drawing/2014/main" id="{C72B6CFC-115F-4687-5F00-3BA11E24BC36}"/>
                </a:ext>
              </a:extLst>
            </p:cNvPr>
            <p:cNvCxnSpPr>
              <a:cxnSpLocks/>
            </p:cNvCxnSpPr>
            <p:nvPr/>
          </p:nvCxnSpPr>
          <p:spPr>
            <a:xfrm>
              <a:off x="6327285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" name="그룹 183">
              <a:extLst>
                <a:ext uri="{FF2B5EF4-FFF2-40B4-BE49-F238E27FC236}">
                  <a16:creationId xmlns:a16="http://schemas.microsoft.com/office/drawing/2014/main" id="{05A9EA3D-B7B8-74CE-1927-F5B48483F9B3}"/>
                </a:ext>
              </a:extLst>
            </p:cNvPr>
            <p:cNvGrpSpPr/>
            <p:nvPr/>
          </p:nvGrpSpPr>
          <p:grpSpPr>
            <a:xfrm>
              <a:off x="8825325" y="346659"/>
              <a:ext cx="447675" cy="234000"/>
              <a:chOff x="8624475" y="251409"/>
              <a:chExt cx="447675" cy="234000"/>
            </a:xfrm>
          </p:grpSpPr>
          <p:cxnSp>
            <p:nvCxnSpPr>
              <p:cNvPr id="187" name="직선 연결선 186">
                <a:extLst>
                  <a:ext uri="{FF2B5EF4-FFF2-40B4-BE49-F238E27FC236}">
                    <a16:creationId xmlns:a16="http://schemas.microsoft.com/office/drawing/2014/main" id="{B5481506-6B10-93DC-C9B2-4D90CBC667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4475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직선 연결선 187">
                <a:extLst>
                  <a:ext uri="{FF2B5EF4-FFF2-40B4-BE49-F238E27FC236}">
                    <a16:creationId xmlns:a16="http://schemas.microsoft.com/office/drawing/2014/main" id="{D9404D10-5C34-6861-01A7-8FB39856EE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2150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5" name="Rectangle 9">
              <a:extLst>
                <a:ext uri="{FF2B5EF4-FFF2-40B4-BE49-F238E27FC236}">
                  <a16:creationId xmlns:a16="http://schemas.microsoft.com/office/drawing/2014/main" id="{7C43A776-F763-1D38-2F84-27132A0256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3726" y="347068"/>
              <a:ext cx="460800" cy="24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marL="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7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74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1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49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36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23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710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98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 kern="1200" baseline="0" noProof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t>P.</a:t>
              </a:r>
              <a:fld id="{625A4F5B-2CBB-4175-9E0C-5C64BCE0D65F}" type="slidenum">
                <a:rPr lang="en-US" altLang="ko-KR" sz="1000" kern="1200" baseline="0" noProof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13</a:t>
              </a:fld>
              <a:endParaRPr lang="en-US" altLang="ko-KR" sz="1000" kern="120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186" name="직선 연결선 185">
              <a:extLst>
                <a:ext uri="{FF2B5EF4-FFF2-40B4-BE49-F238E27FC236}">
                  <a16:creationId xmlns:a16="http://schemas.microsoft.com/office/drawing/2014/main" id="{1B820798-2B33-2DEF-C8E9-AFF988CE0B58}"/>
                </a:ext>
              </a:extLst>
            </p:cNvPr>
            <p:cNvCxnSpPr>
              <a:cxnSpLocks/>
            </p:cNvCxnSpPr>
            <p:nvPr/>
          </p:nvCxnSpPr>
          <p:spPr>
            <a:xfrm>
              <a:off x="7907719" y="345647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9" name="그룹 188">
            <a:extLst>
              <a:ext uri="{FF2B5EF4-FFF2-40B4-BE49-F238E27FC236}">
                <a16:creationId xmlns:a16="http://schemas.microsoft.com/office/drawing/2014/main" id="{65E3A7EE-0F5A-3E76-5820-1A2F53CD8471}"/>
              </a:ext>
            </a:extLst>
          </p:cNvPr>
          <p:cNvGrpSpPr/>
          <p:nvPr/>
        </p:nvGrpSpPr>
        <p:grpSpPr>
          <a:xfrm>
            <a:off x="695324" y="2754284"/>
            <a:ext cx="1933575" cy="1496098"/>
            <a:chOff x="695324" y="2697134"/>
            <a:chExt cx="1933575" cy="1496098"/>
          </a:xfrm>
        </p:grpSpPr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DC24859E-3B75-AC17-1D36-EF59E599582E}"/>
                </a:ext>
              </a:extLst>
            </p:cNvPr>
            <p:cNvSpPr txBox="1"/>
            <p:nvPr/>
          </p:nvSpPr>
          <p:spPr>
            <a:xfrm>
              <a:off x="695325" y="3500735"/>
              <a:ext cx="1857375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ko-KR" altLang="en-US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국내 최대 주차운영 실적</a:t>
              </a:r>
              <a:r>
                <a:rPr lang="en-US" altLang="ko-KR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, </a:t>
              </a:r>
              <a:r>
                <a:rPr lang="ko-KR" altLang="en-US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현재 </a:t>
              </a:r>
              <a:r>
                <a:rPr lang="en-US" altLang="ko-KR" sz="15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1,500</a:t>
              </a:r>
              <a:r>
                <a:rPr lang="ko-KR" altLang="en-US" sz="15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개소</a:t>
              </a:r>
              <a:r>
                <a:rPr lang="ko-KR" altLang="en-US" sz="15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 이상 주차관리 운영 중</a:t>
              </a:r>
            </a:p>
          </p:txBody>
        </p:sp>
        <p:grpSp>
          <p:nvGrpSpPr>
            <p:cNvPr id="191" name="그룹 190">
              <a:extLst>
                <a:ext uri="{FF2B5EF4-FFF2-40B4-BE49-F238E27FC236}">
                  <a16:creationId xmlns:a16="http://schemas.microsoft.com/office/drawing/2014/main" id="{F85A290A-B842-C62A-4BD4-6D6E64EDBA7D}"/>
                </a:ext>
              </a:extLst>
            </p:cNvPr>
            <p:cNvGrpSpPr/>
            <p:nvPr/>
          </p:nvGrpSpPr>
          <p:grpSpPr>
            <a:xfrm>
              <a:off x="695324" y="2697134"/>
              <a:ext cx="1933575" cy="731866"/>
              <a:chOff x="695325" y="2697134"/>
              <a:chExt cx="4781550" cy="731866"/>
            </a:xfrm>
          </p:grpSpPr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1F109E38-D19A-08EC-5C1A-A1A5936268A2}"/>
                  </a:ext>
                </a:extLst>
              </p:cNvPr>
              <p:cNvSpPr txBox="1"/>
              <p:nvPr/>
            </p:nvSpPr>
            <p:spPr>
              <a:xfrm>
                <a:off x="695325" y="2967335"/>
                <a:ext cx="4781550" cy="461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ko-KR" altLang="en-US" sz="3000" b="1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운영실적</a:t>
                </a:r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D587ECD7-0CF0-7164-1FA8-85859A36E581}"/>
                  </a:ext>
                </a:extLst>
              </p:cNvPr>
              <p:cNvSpPr txBox="1"/>
              <p:nvPr/>
            </p:nvSpPr>
            <p:spPr>
              <a:xfrm>
                <a:off x="695325" y="2697134"/>
                <a:ext cx="478155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ko-KR" sz="20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09</a:t>
                </a:r>
                <a:endParaRPr lang="ko-KR" altLang="en-US" sz="20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pic>
        <p:nvPicPr>
          <p:cNvPr id="11" name="Picture 4" descr="대한민국 안전대상] 행정안전부장관상-강변테크노마트 - 세이프타임즈">
            <a:extLst>
              <a:ext uri="{FF2B5EF4-FFF2-40B4-BE49-F238E27FC236}">
                <a16:creationId xmlns:a16="http://schemas.microsoft.com/office/drawing/2014/main" id="{6DBD289D-E4F1-A3C8-C68A-0C451550EA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5" b="16624"/>
          <a:stretch/>
        </p:blipFill>
        <p:spPr bwMode="auto">
          <a:xfrm>
            <a:off x="5582346" y="948417"/>
            <a:ext cx="1818000" cy="87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8" descr="새로운 도약을 꿈꾸는 봉황 - C3KOREA">
            <a:extLst>
              <a:ext uri="{FF2B5EF4-FFF2-40B4-BE49-F238E27FC236}">
                <a16:creationId xmlns:a16="http://schemas.microsoft.com/office/drawing/2014/main" id="{5B863310-3E32-EA27-6725-26296F50F7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0" t="25137" b="27568"/>
          <a:stretch/>
        </p:blipFill>
        <p:spPr bwMode="auto">
          <a:xfrm>
            <a:off x="7471965" y="948417"/>
            <a:ext cx="1818000" cy="88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A90314B9-4CCE-2947-BE7C-F2E8FA17B80B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2067" t="14389" b="4999"/>
          <a:stretch/>
        </p:blipFill>
        <p:spPr>
          <a:xfrm>
            <a:off x="7467217" y="3099407"/>
            <a:ext cx="1818000" cy="962834"/>
          </a:xfrm>
          <a:prstGeom prst="rect">
            <a:avLst/>
          </a:prstGeom>
        </p:spPr>
      </p:pic>
      <p:pic>
        <p:nvPicPr>
          <p:cNvPr id="102" name="그림 101">
            <a:extLst>
              <a:ext uri="{FF2B5EF4-FFF2-40B4-BE49-F238E27FC236}">
                <a16:creationId xmlns:a16="http://schemas.microsoft.com/office/drawing/2014/main" id="{38963BD7-72F3-2CB7-51BE-60433DA12B3E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b="20760"/>
          <a:stretch/>
        </p:blipFill>
        <p:spPr>
          <a:xfrm>
            <a:off x="3687979" y="2020967"/>
            <a:ext cx="1818000" cy="923329"/>
          </a:xfrm>
          <a:prstGeom prst="rect">
            <a:avLst/>
          </a:prstGeom>
        </p:spPr>
      </p:pic>
      <p:pic>
        <p:nvPicPr>
          <p:cNvPr id="103" name="그림 102">
            <a:extLst>
              <a:ext uri="{FF2B5EF4-FFF2-40B4-BE49-F238E27FC236}">
                <a16:creationId xmlns:a16="http://schemas.microsoft.com/office/drawing/2014/main" id="{08400751-4588-96AB-2DFB-B0A549BBD9F4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428" t="4799" r="868" b="39300"/>
          <a:stretch/>
        </p:blipFill>
        <p:spPr>
          <a:xfrm>
            <a:off x="5577598" y="2020967"/>
            <a:ext cx="1818000" cy="947041"/>
          </a:xfrm>
          <a:prstGeom prst="rect">
            <a:avLst/>
          </a:prstGeom>
        </p:spPr>
      </p:pic>
      <p:pic>
        <p:nvPicPr>
          <p:cNvPr id="104" name="그림 103">
            <a:extLst>
              <a:ext uri="{FF2B5EF4-FFF2-40B4-BE49-F238E27FC236}">
                <a16:creationId xmlns:a16="http://schemas.microsoft.com/office/drawing/2014/main" id="{DDE2F586-61F3-F513-3D79-BCC1B3391D48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b="17927"/>
          <a:stretch/>
        </p:blipFill>
        <p:spPr>
          <a:xfrm>
            <a:off x="7467217" y="2020968"/>
            <a:ext cx="1818000" cy="94704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131E96F4-EDAA-3E70-77D5-B8E8D833B08E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t="19795" b="6798"/>
          <a:stretch/>
        </p:blipFill>
        <p:spPr>
          <a:xfrm>
            <a:off x="3687979" y="3099408"/>
            <a:ext cx="1818000" cy="852735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6753EE02-6513-E30F-A0AC-B8DA614300DF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t="11661" b="5831"/>
          <a:stretch/>
        </p:blipFill>
        <p:spPr>
          <a:xfrm>
            <a:off x="5577598" y="3099408"/>
            <a:ext cx="1818000" cy="923330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6EAF6F1F-3156-C455-A2EF-A1812E56F518}"/>
              </a:ext>
            </a:extLst>
          </p:cNvPr>
          <p:cNvSpPr txBox="1"/>
          <p:nvPr/>
        </p:nvSpPr>
        <p:spPr>
          <a:xfrm>
            <a:off x="3687979" y="2801100"/>
            <a:ext cx="1816684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>
                <a:solidFill>
                  <a:schemeClr val="bg1"/>
                </a:solidFill>
                <a:latin typeface="+mn-ea"/>
              </a:rPr>
              <a:t>그랜드 </a:t>
            </a:r>
            <a:r>
              <a:rPr lang="ko-KR" altLang="en-US" sz="1000" b="1" spc="-100" dirty="0" err="1">
                <a:solidFill>
                  <a:schemeClr val="bg1"/>
                </a:solidFill>
                <a:latin typeface="+mn-ea"/>
              </a:rPr>
              <a:t>하얏트호텔</a:t>
            </a:r>
            <a:r>
              <a:rPr lang="ko-KR" altLang="en-US" sz="1000" b="1" spc="-100" dirty="0">
                <a:solidFill>
                  <a:schemeClr val="bg1"/>
                </a:solidFill>
                <a:latin typeface="+mn-ea"/>
              </a:rPr>
              <a:t> 서울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56FA5FC-6284-4D9B-38B5-0EEBDFFCECA9}"/>
              </a:ext>
            </a:extLst>
          </p:cNvPr>
          <p:cNvSpPr txBox="1"/>
          <p:nvPr/>
        </p:nvSpPr>
        <p:spPr>
          <a:xfrm>
            <a:off x="5577911" y="2801100"/>
            <a:ext cx="1816684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>
                <a:solidFill>
                  <a:schemeClr val="bg1"/>
                </a:solidFill>
                <a:latin typeface="+mn-ea"/>
              </a:rPr>
              <a:t>의정부 을지대병원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FB32166-30C6-F632-1A6D-CA8EEBFB73DC}"/>
              </a:ext>
            </a:extLst>
          </p:cNvPr>
          <p:cNvSpPr txBox="1"/>
          <p:nvPr/>
        </p:nvSpPr>
        <p:spPr>
          <a:xfrm>
            <a:off x="7466213" y="2801100"/>
            <a:ext cx="1818001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 err="1">
                <a:solidFill>
                  <a:schemeClr val="bg1"/>
                </a:solidFill>
                <a:latin typeface="+mn-ea"/>
              </a:rPr>
              <a:t>신라스테이</a:t>
            </a:r>
            <a:endParaRPr lang="ko-KR" altLang="en-US" sz="1000" b="1" spc="-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0A4712D-2B88-CDF3-5762-ABF1CFEF7F96}"/>
              </a:ext>
            </a:extLst>
          </p:cNvPr>
          <p:cNvSpPr txBox="1"/>
          <p:nvPr/>
        </p:nvSpPr>
        <p:spPr>
          <a:xfrm>
            <a:off x="3687979" y="3879541"/>
            <a:ext cx="1816684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 err="1">
                <a:solidFill>
                  <a:schemeClr val="bg1"/>
                </a:solidFill>
                <a:latin typeface="+mn-ea"/>
              </a:rPr>
              <a:t>가든파이브</a:t>
            </a:r>
            <a:r>
              <a:rPr lang="ko-KR" altLang="en-US" sz="1000" b="1" spc="-1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b="1" spc="-100" dirty="0">
                <a:solidFill>
                  <a:schemeClr val="bg1"/>
                </a:solidFill>
                <a:latin typeface="+mn-ea"/>
              </a:rPr>
              <a:t>TOOL</a:t>
            </a:r>
            <a:endParaRPr lang="ko-KR" altLang="en-US" sz="1000" b="1" spc="-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044696C-B8BC-DB03-BE75-3D27E823D1C9}"/>
              </a:ext>
            </a:extLst>
          </p:cNvPr>
          <p:cNvSpPr txBox="1"/>
          <p:nvPr/>
        </p:nvSpPr>
        <p:spPr>
          <a:xfrm>
            <a:off x="5577911" y="3879541"/>
            <a:ext cx="1816684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en-US" altLang="ko-KR" sz="1000" b="1" spc="-100" dirty="0">
                <a:solidFill>
                  <a:schemeClr val="bg1"/>
                </a:solidFill>
                <a:latin typeface="+mn-ea"/>
              </a:rPr>
              <a:t>63</a:t>
            </a:r>
            <a:r>
              <a:rPr lang="ko-KR" altLang="en-US" sz="1000" b="1" spc="-100" dirty="0">
                <a:solidFill>
                  <a:schemeClr val="bg1"/>
                </a:solidFill>
                <a:latin typeface="+mn-ea"/>
              </a:rPr>
              <a:t>스퀘어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110C5B2-A016-269B-0F8D-B5BE7ADE20BC}"/>
              </a:ext>
            </a:extLst>
          </p:cNvPr>
          <p:cNvSpPr txBox="1"/>
          <p:nvPr/>
        </p:nvSpPr>
        <p:spPr>
          <a:xfrm>
            <a:off x="7467530" y="3879541"/>
            <a:ext cx="1816684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>
                <a:solidFill>
                  <a:schemeClr val="bg1"/>
                </a:solidFill>
                <a:latin typeface="+mn-ea"/>
              </a:rPr>
              <a:t>한강공원 주차장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552445-FE04-BE6E-7745-BCD1BB4125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" r="4297" b="34070"/>
          <a:stretch/>
        </p:blipFill>
        <p:spPr bwMode="auto">
          <a:xfrm>
            <a:off x="3692414" y="948417"/>
            <a:ext cx="1818000" cy="97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1495F3-B5EB-FB73-2D44-BE0BC2AE4865}"/>
              </a:ext>
            </a:extLst>
          </p:cNvPr>
          <p:cNvSpPr txBox="1"/>
          <p:nvPr/>
        </p:nvSpPr>
        <p:spPr>
          <a:xfrm>
            <a:off x="3693730" y="1728549"/>
            <a:ext cx="1816684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 err="1">
                <a:solidFill>
                  <a:schemeClr val="bg1"/>
                </a:solidFill>
                <a:latin typeface="+mn-ea"/>
              </a:rPr>
              <a:t>그랑서울</a:t>
            </a:r>
            <a:endParaRPr lang="ko-KR" altLang="en-US" sz="1000" b="1" spc="-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4E1FD3-851F-0AE7-E63B-BD79D5C3A7BC}"/>
              </a:ext>
            </a:extLst>
          </p:cNvPr>
          <p:cNvSpPr txBox="1"/>
          <p:nvPr/>
        </p:nvSpPr>
        <p:spPr>
          <a:xfrm>
            <a:off x="5583662" y="1728549"/>
            <a:ext cx="1816684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 err="1">
                <a:solidFill>
                  <a:schemeClr val="bg1"/>
                </a:solidFill>
                <a:latin typeface="+mn-ea"/>
              </a:rPr>
              <a:t>강변테크노마트</a:t>
            </a:r>
            <a:endParaRPr lang="ko-KR" altLang="en-US" sz="1000" b="1" spc="-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569F03-F5EC-C5AF-1644-3D9B7B1D1398}"/>
              </a:ext>
            </a:extLst>
          </p:cNvPr>
          <p:cNvSpPr txBox="1"/>
          <p:nvPr/>
        </p:nvSpPr>
        <p:spPr>
          <a:xfrm>
            <a:off x="7473281" y="1728549"/>
            <a:ext cx="1816684" cy="230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/>
        </p:spPr>
        <p:txBody>
          <a:bodyPr wrap="square" rtlCol="0" anchor="ctr">
            <a:noAutofit/>
            <a:sp3d extrusionH="38100">
              <a:bevelT w="0" h="0" prst="artDeco"/>
            </a:sp3d>
          </a:bodyPr>
          <a:lstStyle/>
          <a:p>
            <a:pPr algn="ctr"/>
            <a:r>
              <a:rPr lang="ko-KR" altLang="en-US" sz="1000" b="1" spc="-100" dirty="0">
                <a:solidFill>
                  <a:schemeClr val="bg1"/>
                </a:solidFill>
                <a:latin typeface="+mn-ea"/>
              </a:rPr>
              <a:t>인천국제공항 </a:t>
            </a:r>
            <a:r>
              <a:rPr lang="en-US" altLang="ko-KR" sz="1000" b="1" spc="-100" dirty="0">
                <a:solidFill>
                  <a:schemeClr val="bg1"/>
                </a:solidFill>
                <a:latin typeface="+mn-ea"/>
              </a:rPr>
              <a:t>T2</a:t>
            </a:r>
            <a:r>
              <a:rPr lang="ko-KR" altLang="en-US" sz="1000" b="1" spc="-100" dirty="0">
                <a:solidFill>
                  <a:schemeClr val="bg1"/>
                </a:solidFill>
                <a:latin typeface="+mn-ea"/>
              </a:rPr>
              <a:t> 주차대행</a:t>
            </a:r>
          </a:p>
        </p:txBody>
      </p:sp>
    </p:spTree>
    <p:extLst>
      <p:ext uri="{BB962C8B-B14F-4D97-AF65-F5344CB8AC3E}">
        <p14:creationId xmlns:p14="http://schemas.microsoft.com/office/powerpoint/2010/main" val="1131976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6D76F6AF-8FF6-01B0-B30B-06BD6A4A7248}"/>
              </a:ext>
            </a:extLst>
          </p:cNvPr>
          <p:cNvGrpSpPr/>
          <p:nvPr/>
        </p:nvGrpSpPr>
        <p:grpSpPr>
          <a:xfrm>
            <a:off x="3519344" y="1813920"/>
            <a:ext cx="5957514" cy="814370"/>
            <a:chOff x="3547919" y="2313902"/>
            <a:chExt cx="5957514" cy="814370"/>
          </a:xfrm>
        </p:grpSpPr>
        <p:grpSp>
          <p:nvGrpSpPr>
            <p:cNvPr id="152" name="그룹 151">
              <a:extLst>
                <a:ext uri="{FF2B5EF4-FFF2-40B4-BE49-F238E27FC236}">
                  <a16:creationId xmlns:a16="http://schemas.microsoft.com/office/drawing/2014/main" id="{5B6B629F-6E4A-E545-B7F4-C6D0FAB96A7E}"/>
                </a:ext>
              </a:extLst>
            </p:cNvPr>
            <p:cNvGrpSpPr/>
            <p:nvPr/>
          </p:nvGrpSpPr>
          <p:grpSpPr>
            <a:xfrm>
              <a:off x="4487940" y="2313902"/>
              <a:ext cx="1205266" cy="814370"/>
              <a:chOff x="3232375" y="2570400"/>
              <a:chExt cx="1602706" cy="1082911"/>
            </a:xfrm>
            <a:solidFill>
              <a:srgbClr val="656565"/>
            </a:solidFill>
          </p:grpSpPr>
          <p:sp>
            <p:nvSpPr>
              <p:cNvPr id="186" name="직사각형 185">
                <a:extLst>
                  <a:ext uri="{FF2B5EF4-FFF2-40B4-BE49-F238E27FC236}">
                    <a16:creationId xmlns:a16="http://schemas.microsoft.com/office/drawing/2014/main" id="{3279D189-0FA9-AE12-DE53-89ABA99986C1}"/>
                  </a:ext>
                </a:extLst>
              </p:cNvPr>
              <p:cNvSpPr/>
              <p:nvPr/>
            </p:nvSpPr>
            <p:spPr>
              <a:xfrm>
                <a:off x="3232375" y="3346936"/>
                <a:ext cx="1602706" cy="306375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0" cap="none" spc="0" normalizeH="0" baseline="0" noProof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PNG118(KL118)</a:t>
                </a:r>
              </a:p>
            </p:txBody>
          </p:sp>
          <p:pic>
            <p:nvPicPr>
              <p:cNvPr id="187" name="図 35">
                <a:extLst>
                  <a:ext uri="{FF2B5EF4-FFF2-40B4-BE49-F238E27FC236}">
                    <a16:creationId xmlns:a16="http://schemas.microsoft.com/office/drawing/2014/main" id="{A7DA49FC-C31C-E5AD-0869-7D4AD101937E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233081" y="2570400"/>
                <a:ext cx="1602000" cy="781200"/>
              </a:xfrm>
              <a:prstGeom prst="rect">
                <a:avLst/>
              </a:prstGeom>
              <a:grpFill/>
            </p:spPr>
          </p:pic>
        </p:grpSp>
        <p:grpSp>
          <p:nvGrpSpPr>
            <p:cNvPr id="153" name="그룹 152">
              <a:extLst>
                <a:ext uri="{FF2B5EF4-FFF2-40B4-BE49-F238E27FC236}">
                  <a16:creationId xmlns:a16="http://schemas.microsoft.com/office/drawing/2014/main" id="{E89597FD-89FC-A23E-7D93-1D24869336F2}"/>
                </a:ext>
              </a:extLst>
            </p:cNvPr>
            <p:cNvGrpSpPr/>
            <p:nvPr/>
          </p:nvGrpSpPr>
          <p:grpSpPr>
            <a:xfrm>
              <a:off x="5758682" y="2313902"/>
              <a:ext cx="1205266" cy="814370"/>
              <a:chOff x="4908752" y="2570400"/>
              <a:chExt cx="1602706" cy="1082911"/>
            </a:xfrm>
            <a:solidFill>
              <a:srgbClr val="656565"/>
            </a:solidFill>
          </p:grpSpPr>
          <p:sp>
            <p:nvSpPr>
              <p:cNvPr id="184" name="직사각형 183">
                <a:extLst>
                  <a:ext uri="{FF2B5EF4-FFF2-40B4-BE49-F238E27FC236}">
                    <a16:creationId xmlns:a16="http://schemas.microsoft.com/office/drawing/2014/main" id="{AE90D52C-1F7F-E5EE-F366-ABF7D2ACB3B3}"/>
                  </a:ext>
                </a:extLst>
              </p:cNvPr>
              <p:cNvSpPr/>
              <p:nvPr/>
            </p:nvSpPr>
            <p:spPr>
              <a:xfrm>
                <a:off x="4908752" y="3346936"/>
                <a:ext cx="1602706" cy="306375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0" cap="none" spc="0" normalizeH="0" baseline="0" noProof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IKEA Batu </a:t>
                </a:r>
                <a:r>
                  <a:rPr kumimoji="0" lang="en-US" altLang="ko-KR" sz="1000" b="1" i="0" u="none" strike="noStrike" kern="0" cap="none" spc="0" normalizeH="0" baseline="0" noProof="0" dirty="0" err="1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Kawan</a:t>
                </a:r>
                <a:endParaRPr kumimoji="0" lang="en-US" altLang="ko-KR" sz="1000" b="1" i="0" u="none" strike="noStrike" kern="0" cap="none" spc="0" normalizeH="0" baseline="0" noProof="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  <p:pic>
            <p:nvPicPr>
              <p:cNvPr id="185" name="図 25">
                <a:extLst>
                  <a:ext uri="{FF2B5EF4-FFF2-40B4-BE49-F238E27FC236}">
                    <a16:creationId xmlns:a16="http://schemas.microsoft.com/office/drawing/2014/main" id="{1C6A16F8-6837-B54E-E348-C85E5298ACD9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09458" y="2570400"/>
                <a:ext cx="1602000" cy="781200"/>
              </a:xfrm>
              <a:prstGeom prst="rect">
                <a:avLst/>
              </a:prstGeom>
              <a:grpFill/>
            </p:spPr>
          </p:pic>
        </p:grpSp>
        <p:grpSp>
          <p:nvGrpSpPr>
            <p:cNvPr id="154" name="그룹 153">
              <a:extLst>
                <a:ext uri="{FF2B5EF4-FFF2-40B4-BE49-F238E27FC236}">
                  <a16:creationId xmlns:a16="http://schemas.microsoft.com/office/drawing/2014/main" id="{10053484-0118-1579-2565-2EAF2999E084}"/>
                </a:ext>
              </a:extLst>
            </p:cNvPr>
            <p:cNvGrpSpPr/>
            <p:nvPr/>
          </p:nvGrpSpPr>
          <p:grpSpPr>
            <a:xfrm>
              <a:off x="7025016" y="2313902"/>
              <a:ext cx="1205266" cy="814370"/>
              <a:chOff x="6585129" y="2570400"/>
              <a:chExt cx="1602706" cy="1082911"/>
            </a:xfrm>
            <a:solidFill>
              <a:srgbClr val="656565"/>
            </a:solidFill>
          </p:grpSpPr>
          <p:sp>
            <p:nvSpPr>
              <p:cNvPr id="182" name="직사각형 181">
                <a:extLst>
                  <a:ext uri="{FF2B5EF4-FFF2-40B4-BE49-F238E27FC236}">
                    <a16:creationId xmlns:a16="http://schemas.microsoft.com/office/drawing/2014/main" id="{04D9490A-F025-38EB-D16D-B29C4979A10C}"/>
                  </a:ext>
                </a:extLst>
              </p:cNvPr>
              <p:cNvSpPr/>
              <p:nvPr/>
            </p:nvSpPr>
            <p:spPr>
              <a:xfrm>
                <a:off x="6585129" y="3346936"/>
                <a:ext cx="1602706" cy="306375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0" cap="none" spc="0" normalizeH="0" baseline="0" noProof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TOPPEN MALL</a:t>
                </a:r>
              </a:p>
            </p:txBody>
          </p:sp>
          <p:pic>
            <p:nvPicPr>
              <p:cNvPr id="183" name="図 31">
                <a:extLst>
                  <a:ext uri="{FF2B5EF4-FFF2-40B4-BE49-F238E27FC236}">
                    <a16:creationId xmlns:a16="http://schemas.microsoft.com/office/drawing/2014/main" id="{9A7A5BB3-C241-07D6-604D-A3E196B7982F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85835" y="2570400"/>
                <a:ext cx="1602000" cy="781200"/>
              </a:xfrm>
              <a:prstGeom prst="rect">
                <a:avLst/>
              </a:prstGeom>
              <a:grpFill/>
            </p:spPr>
          </p:pic>
        </p:grpSp>
        <p:grpSp>
          <p:nvGrpSpPr>
            <p:cNvPr id="155" name="그룹 154">
              <a:extLst>
                <a:ext uri="{FF2B5EF4-FFF2-40B4-BE49-F238E27FC236}">
                  <a16:creationId xmlns:a16="http://schemas.microsoft.com/office/drawing/2014/main" id="{E39C1FF3-9790-7329-6D4F-FA78A39D00F2}"/>
                </a:ext>
              </a:extLst>
            </p:cNvPr>
            <p:cNvGrpSpPr/>
            <p:nvPr/>
          </p:nvGrpSpPr>
          <p:grpSpPr>
            <a:xfrm>
              <a:off x="8300167" y="2313902"/>
              <a:ext cx="1205266" cy="814370"/>
              <a:chOff x="8261506" y="2570400"/>
              <a:chExt cx="1602706" cy="1082911"/>
            </a:xfrm>
            <a:solidFill>
              <a:srgbClr val="656565"/>
            </a:solidFill>
          </p:grpSpPr>
          <p:sp>
            <p:nvSpPr>
              <p:cNvPr id="180" name="직사각형 179">
                <a:extLst>
                  <a:ext uri="{FF2B5EF4-FFF2-40B4-BE49-F238E27FC236}">
                    <a16:creationId xmlns:a16="http://schemas.microsoft.com/office/drawing/2014/main" id="{69E5080A-FAD0-95BD-991B-8C89E929CB7C}"/>
                  </a:ext>
                </a:extLst>
              </p:cNvPr>
              <p:cNvSpPr/>
              <p:nvPr/>
            </p:nvSpPr>
            <p:spPr>
              <a:xfrm>
                <a:off x="8261506" y="3346936"/>
                <a:ext cx="1602706" cy="306375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0" cap="none" spc="0" normalizeH="0" baseline="0" noProof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Bentley Music</a:t>
                </a:r>
              </a:p>
            </p:txBody>
          </p:sp>
          <p:pic>
            <p:nvPicPr>
              <p:cNvPr id="181" name="Picture 22" descr="Contact | Bentley Music">
                <a:extLst>
                  <a:ext uri="{FF2B5EF4-FFF2-40B4-BE49-F238E27FC236}">
                    <a16:creationId xmlns:a16="http://schemas.microsoft.com/office/drawing/2014/main" id="{05C17388-793E-90E6-0CBD-6E14C30E8FAC}"/>
                  </a:ext>
                </a:extLst>
              </p:cNvPr>
              <p:cNvPicPr preferRelativeResize="0"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62212" y="2570400"/>
                <a:ext cx="1602000" cy="781200"/>
              </a:xfrm>
              <a:prstGeom prst="rect">
                <a:avLst/>
              </a:prstGeom>
              <a:grpFill/>
            </p:spPr>
          </p:pic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73266FD0-774B-7A47-668C-AABD026ECD13}"/>
                </a:ext>
              </a:extLst>
            </p:cNvPr>
            <p:cNvGrpSpPr/>
            <p:nvPr/>
          </p:nvGrpSpPr>
          <p:grpSpPr>
            <a:xfrm>
              <a:off x="3547919" y="2435097"/>
              <a:ext cx="664183" cy="571981"/>
              <a:chOff x="5397834" y="1591177"/>
              <a:chExt cx="664183" cy="571981"/>
            </a:xfrm>
          </p:grpSpPr>
          <p:pic>
            <p:nvPicPr>
              <p:cNvPr id="200" name="図 43">
                <a:extLst>
                  <a:ext uri="{FF2B5EF4-FFF2-40B4-BE49-F238E27FC236}">
                    <a16:creationId xmlns:a16="http://schemas.microsoft.com/office/drawing/2014/main" id="{EF845AC5-774D-D416-30EC-9C7C524C01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55029" y="1780694"/>
                <a:ext cx="549792" cy="382464"/>
              </a:xfrm>
              <a:prstGeom prst="rect">
                <a:avLst/>
              </a:prstGeom>
            </p:spPr>
          </p:pic>
          <p:sp>
            <p:nvSpPr>
              <p:cNvPr id="203" name="Google Shape;94;p25">
                <a:extLst>
                  <a:ext uri="{FF2B5EF4-FFF2-40B4-BE49-F238E27FC236}">
                    <a16:creationId xmlns:a16="http://schemas.microsoft.com/office/drawing/2014/main" id="{5586EBE8-9D84-CA01-A42E-E57A403B9512}"/>
                  </a:ext>
                </a:extLst>
              </p:cNvPr>
              <p:cNvSpPr txBox="1"/>
              <p:nvPr/>
            </p:nvSpPr>
            <p:spPr>
              <a:xfrm>
                <a:off x="5397834" y="1591177"/>
                <a:ext cx="664183" cy="1404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1100"/>
                  </a:lnSpc>
                </a:pPr>
                <a:r>
                  <a:rPr lang="ko-KR" altLang="en-US" sz="1000" spc="-100" dirty="0">
                    <a:solidFill>
                      <a:schemeClr val="bg1">
                        <a:lumMod val="50000"/>
                      </a:schemeClr>
                    </a:solidFill>
                    <a:latin typeface="+mn-ea"/>
                    <a:cs typeface="NanumGothic"/>
                    <a:sym typeface="Nanum Gothic"/>
                  </a:rPr>
                  <a:t>말레이시아</a:t>
                </a:r>
                <a:endParaRPr lang="en-US" altLang="ko-KR" sz="1000" spc="-100" dirty="0">
                  <a:solidFill>
                    <a:schemeClr val="bg1">
                      <a:lumMod val="50000"/>
                    </a:schemeClr>
                  </a:solidFill>
                  <a:latin typeface="+mn-ea"/>
                  <a:cs typeface="NanumGothic"/>
                  <a:sym typeface="Nanum Gothic"/>
                </a:endParaRPr>
              </a:p>
            </p:txBody>
          </p:sp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D9DFBF9B-BFDB-98CA-3E4F-5CC75F940646}"/>
              </a:ext>
            </a:extLst>
          </p:cNvPr>
          <p:cNvGrpSpPr/>
          <p:nvPr/>
        </p:nvGrpSpPr>
        <p:grpSpPr>
          <a:xfrm>
            <a:off x="3533985" y="2802294"/>
            <a:ext cx="5952929" cy="814370"/>
            <a:chOff x="3562560" y="3392294"/>
            <a:chExt cx="5952929" cy="814370"/>
          </a:xfrm>
        </p:grpSpPr>
        <p:grpSp>
          <p:nvGrpSpPr>
            <p:cNvPr id="156" name="그룹 155">
              <a:extLst>
                <a:ext uri="{FF2B5EF4-FFF2-40B4-BE49-F238E27FC236}">
                  <a16:creationId xmlns:a16="http://schemas.microsoft.com/office/drawing/2014/main" id="{05063B04-05B5-511D-886B-ABD0D8DE53C5}"/>
                </a:ext>
              </a:extLst>
            </p:cNvPr>
            <p:cNvGrpSpPr/>
            <p:nvPr/>
          </p:nvGrpSpPr>
          <p:grpSpPr>
            <a:xfrm>
              <a:off x="7033657" y="3392294"/>
              <a:ext cx="1205266" cy="814370"/>
              <a:chOff x="3232375" y="3691175"/>
              <a:chExt cx="1602706" cy="1082911"/>
            </a:xfrm>
            <a:solidFill>
              <a:srgbClr val="656565"/>
            </a:solidFill>
          </p:grpSpPr>
          <p:sp>
            <p:nvSpPr>
              <p:cNvPr id="178" name="직사각형 177">
                <a:extLst>
                  <a:ext uri="{FF2B5EF4-FFF2-40B4-BE49-F238E27FC236}">
                    <a16:creationId xmlns:a16="http://schemas.microsoft.com/office/drawing/2014/main" id="{ABA01910-481A-680A-F57D-F9755A62C8AE}"/>
                  </a:ext>
                </a:extLst>
              </p:cNvPr>
              <p:cNvSpPr/>
              <p:nvPr/>
            </p:nvSpPr>
            <p:spPr>
              <a:xfrm>
                <a:off x="3232375" y="4467711"/>
                <a:ext cx="1602706" cy="306375"/>
              </a:xfrm>
              <a:prstGeom prst="rect">
                <a:avLst/>
              </a:prstGeom>
              <a:grpFill/>
              <a:ln w="3175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0" cap="none" spc="-100" normalizeH="0" noProof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Pacific Century Place</a:t>
                </a:r>
              </a:p>
            </p:txBody>
          </p:sp>
          <p:pic>
            <p:nvPicPr>
              <p:cNvPr id="179" name="Picture 26" descr="Pacific Century Place Jakarta | 竹中工務店">
                <a:extLst>
                  <a:ext uri="{FF2B5EF4-FFF2-40B4-BE49-F238E27FC236}">
                    <a16:creationId xmlns:a16="http://schemas.microsoft.com/office/drawing/2014/main" id="{90655B15-E49E-5094-5171-D18D49E518EE}"/>
                  </a:ext>
                </a:extLst>
              </p:cNvPr>
              <p:cNvPicPr preferRelativeResize="0"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33081" y="3691175"/>
                <a:ext cx="1602000" cy="781200"/>
              </a:xfrm>
              <a:prstGeom prst="rect">
                <a:avLst/>
              </a:prstGeom>
              <a:grpFill/>
            </p:spPr>
          </p:pic>
        </p:grpSp>
        <p:grpSp>
          <p:nvGrpSpPr>
            <p:cNvPr id="157" name="그룹 156">
              <a:extLst>
                <a:ext uri="{FF2B5EF4-FFF2-40B4-BE49-F238E27FC236}">
                  <a16:creationId xmlns:a16="http://schemas.microsoft.com/office/drawing/2014/main" id="{83F3D1E3-3BCA-043C-9CF9-1479589F717F}"/>
                </a:ext>
              </a:extLst>
            </p:cNvPr>
            <p:cNvGrpSpPr/>
            <p:nvPr/>
          </p:nvGrpSpPr>
          <p:grpSpPr>
            <a:xfrm>
              <a:off x="5757824" y="3392294"/>
              <a:ext cx="1205266" cy="814370"/>
              <a:chOff x="4908752" y="3691175"/>
              <a:chExt cx="1602706" cy="1082911"/>
            </a:xfrm>
            <a:solidFill>
              <a:srgbClr val="656565"/>
            </a:solidFill>
          </p:grpSpPr>
          <p:sp>
            <p:nvSpPr>
              <p:cNvPr id="176" name="직사각형 175">
                <a:extLst>
                  <a:ext uri="{FF2B5EF4-FFF2-40B4-BE49-F238E27FC236}">
                    <a16:creationId xmlns:a16="http://schemas.microsoft.com/office/drawing/2014/main" id="{39AB39E5-4106-16AA-0245-AC51F2962F94}"/>
                  </a:ext>
                </a:extLst>
              </p:cNvPr>
              <p:cNvSpPr/>
              <p:nvPr/>
            </p:nvSpPr>
            <p:spPr>
              <a:xfrm>
                <a:off x="4908752" y="4467711"/>
                <a:ext cx="1602706" cy="306375"/>
              </a:xfrm>
              <a:prstGeom prst="rect">
                <a:avLst/>
              </a:prstGeom>
              <a:grpFill/>
              <a:ln w="3175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0" cap="none" spc="0" normalizeH="0" baseline="0" noProof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BRANZ BSD</a:t>
                </a:r>
              </a:p>
            </p:txBody>
          </p:sp>
          <p:pic>
            <p:nvPicPr>
              <p:cNvPr id="177" name="Picture 28" descr="Rent Branz BSD Apartment monthly - Flokq">
                <a:extLst>
                  <a:ext uri="{FF2B5EF4-FFF2-40B4-BE49-F238E27FC236}">
                    <a16:creationId xmlns:a16="http://schemas.microsoft.com/office/drawing/2014/main" id="{4F2B70A2-DD89-3840-CE1A-472A58BE9F23}"/>
                  </a:ext>
                </a:extLst>
              </p:cNvPr>
              <p:cNvPicPr preferRelativeResize="0"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9458" y="3691175"/>
                <a:ext cx="1602000" cy="781200"/>
              </a:xfrm>
              <a:prstGeom prst="rect">
                <a:avLst/>
              </a:prstGeom>
              <a:grpFill/>
            </p:spPr>
          </p:pic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B236BE56-32BF-052E-1209-C9D55B904853}"/>
                </a:ext>
              </a:extLst>
            </p:cNvPr>
            <p:cNvGrpSpPr/>
            <p:nvPr/>
          </p:nvGrpSpPr>
          <p:grpSpPr>
            <a:xfrm>
              <a:off x="4481991" y="3392294"/>
              <a:ext cx="1205266" cy="814370"/>
              <a:chOff x="6603276" y="2408672"/>
              <a:chExt cx="1205266" cy="814370"/>
            </a:xfrm>
          </p:grpSpPr>
          <p:sp>
            <p:nvSpPr>
              <p:cNvPr id="174" name="직사각형 173">
                <a:extLst>
                  <a:ext uri="{FF2B5EF4-FFF2-40B4-BE49-F238E27FC236}">
                    <a16:creationId xmlns:a16="http://schemas.microsoft.com/office/drawing/2014/main" id="{A725F669-B2B9-1AB5-AB15-5EBAB6EECD39}"/>
                  </a:ext>
                </a:extLst>
              </p:cNvPr>
              <p:cNvSpPr/>
              <p:nvPr/>
            </p:nvSpPr>
            <p:spPr>
              <a:xfrm>
                <a:off x="6603276" y="2992642"/>
                <a:ext cx="1205266" cy="230400"/>
              </a:xfrm>
              <a:prstGeom prst="rect">
                <a:avLst/>
              </a:prstGeom>
              <a:solidFill>
                <a:srgbClr val="656565"/>
              </a:solidFill>
              <a:ln w="3175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tIns="36000" rIns="0" bIns="0"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ts val="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1" i="0" u="none" strike="noStrike" kern="0" cap="none" normalizeH="0" noProof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Millennium Centennial Center</a:t>
                </a:r>
              </a:p>
            </p:txBody>
          </p:sp>
          <p:pic>
            <p:nvPicPr>
              <p:cNvPr id="175" name="Picture 30" descr="Millenium Centennial Center - Jakarta Selatan 021 50200883">
                <a:extLst>
                  <a:ext uri="{FF2B5EF4-FFF2-40B4-BE49-F238E27FC236}">
                    <a16:creationId xmlns:a16="http://schemas.microsoft.com/office/drawing/2014/main" id="{C54DE3B3-1EA0-41B2-FB0A-24ABAD48B844}"/>
                  </a:ext>
                </a:extLst>
              </p:cNvPr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03807" y="2408672"/>
                <a:ext cx="1204735" cy="587477"/>
              </a:xfrm>
              <a:prstGeom prst="rect">
                <a:avLst/>
              </a:prstGeom>
              <a:solidFill>
                <a:srgbClr val="656565"/>
              </a:solidFill>
            </p:spPr>
          </p:pic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62D9C413-D2F8-B184-59CA-9B3774B0C10D}"/>
                </a:ext>
              </a:extLst>
            </p:cNvPr>
            <p:cNvGrpSpPr/>
            <p:nvPr/>
          </p:nvGrpSpPr>
          <p:grpSpPr>
            <a:xfrm>
              <a:off x="8309489" y="3392294"/>
              <a:ext cx="1206000" cy="814370"/>
              <a:chOff x="11797576" y="5068577"/>
              <a:chExt cx="1206000" cy="814370"/>
            </a:xfrm>
          </p:grpSpPr>
          <p:pic>
            <p:nvPicPr>
              <p:cNvPr id="209" name="그림 208">
                <a:extLst>
                  <a:ext uri="{FF2B5EF4-FFF2-40B4-BE49-F238E27FC236}">
                    <a16:creationId xmlns:a16="http://schemas.microsoft.com/office/drawing/2014/main" id="{3D0D7394-0D90-A405-F0DB-5C9D983644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t="40444" b="5249"/>
              <a:stretch/>
            </p:blipFill>
            <p:spPr>
              <a:xfrm>
                <a:off x="11797576" y="5068577"/>
                <a:ext cx="1206000" cy="767074"/>
              </a:xfrm>
              <a:prstGeom prst="rect">
                <a:avLst/>
              </a:prstGeom>
            </p:spPr>
          </p:pic>
          <p:sp>
            <p:nvSpPr>
              <p:cNvPr id="164" name="직사각형 163">
                <a:extLst>
                  <a:ext uri="{FF2B5EF4-FFF2-40B4-BE49-F238E27FC236}">
                    <a16:creationId xmlns:a16="http://schemas.microsoft.com/office/drawing/2014/main" id="{F399B014-1FDF-EC04-B823-F8BC79707509}"/>
                  </a:ext>
                </a:extLst>
              </p:cNvPr>
              <p:cNvSpPr/>
              <p:nvPr/>
            </p:nvSpPr>
            <p:spPr>
              <a:xfrm>
                <a:off x="11797943" y="5652547"/>
                <a:ext cx="1205266" cy="230400"/>
              </a:xfrm>
              <a:prstGeom prst="rect">
                <a:avLst/>
              </a:prstGeom>
              <a:solidFill>
                <a:srgbClr val="656565"/>
              </a:solidFill>
              <a:ln w="3175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tIns="72000"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ts val="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1" i="0" u="none" strike="noStrike" kern="0" cap="none" spc="-100" normalizeH="0" noProof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SAHID SUDIRMAN CENTER</a:t>
                </a:r>
              </a:p>
            </p:txBody>
          </p: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9F766B57-4AB3-2E8E-BB20-12610F37C9A7}"/>
                </a:ext>
              </a:extLst>
            </p:cNvPr>
            <p:cNvGrpSpPr/>
            <p:nvPr/>
          </p:nvGrpSpPr>
          <p:grpSpPr>
            <a:xfrm>
              <a:off x="3562560" y="3497034"/>
              <a:ext cx="648549" cy="604891"/>
              <a:chOff x="6882002" y="1578130"/>
              <a:chExt cx="648549" cy="604891"/>
            </a:xfrm>
          </p:grpSpPr>
          <p:pic>
            <p:nvPicPr>
              <p:cNvPr id="201" name="図 44">
                <a:extLst>
                  <a:ext uri="{FF2B5EF4-FFF2-40B4-BE49-F238E27FC236}">
                    <a16:creationId xmlns:a16="http://schemas.microsoft.com/office/drawing/2014/main" id="{BE151455-0F12-040D-7A91-2BAB9F1186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906980" y="1728090"/>
                <a:ext cx="598592" cy="454931"/>
              </a:xfrm>
              <a:prstGeom prst="rect">
                <a:avLst/>
              </a:prstGeom>
            </p:spPr>
          </p:pic>
          <p:sp>
            <p:nvSpPr>
              <p:cNvPr id="204" name="Google Shape;94;p25">
                <a:extLst>
                  <a:ext uri="{FF2B5EF4-FFF2-40B4-BE49-F238E27FC236}">
                    <a16:creationId xmlns:a16="http://schemas.microsoft.com/office/drawing/2014/main" id="{7A6F949C-B2A7-D4CD-7459-13FD1842E8CD}"/>
                  </a:ext>
                </a:extLst>
              </p:cNvPr>
              <p:cNvSpPr txBox="1"/>
              <p:nvPr/>
            </p:nvSpPr>
            <p:spPr>
              <a:xfrm>
                <a:off x="6882002" y="1578130"/>
                <a:ext cx="648549" cy="1535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1100"/>
                  </a:lnSpc>
                </a:pPr>
                <a:r>
                  <a:rPr lang="ko-KR" altLang="en-US" sz="1000" spc="-100" dirty="0">
                    <a:solidFill>
                      <a:schemeClr val="bg1">
                        <a:lumMod val="50000"/>
                      </a:schemeClr>
                    </a:solidFill>
                    <a:latin typeface="+mn-ea"/>
                    <a:cs typeface="NanumGothic"/>
                    <a:sym typeface="Nanum Gothic"/>
                  </a:rPr>
                  <a:t>인도네시아</a:t>
                </a:r>
                <a:endParaRPr lang="en-US" altLang="ko-KR" sz="1000" spc="-100" dirty="0">
                  <a:solidFill>
                    <a:schemeClr val="bg1">
                      <a:lumMod val="50000"/>
                    </a:schemeClr>
                  </a:solidFill>
                  <a:latin typeface="+mn-ea"/>
                  <a:cs typeface="NanumGothic"/>
                  <a:sym typeface="Nanum Gothic"/>
                </a:endParaRPr>
              </a:p>
            </p:txBody>
          </p:sp>
        </p:grp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8D29609-6541-0A97-52D1-28DE2D76A37E}"/>
              </a:ext>
            </a:extLst>
          </p:cNvPr>
          <p:cNvGrpSpPr/>
          <p:nvPr/>
        </p:nvGrpSpPr>
        <p:grpSpPr>
          <a:xfrm>
            <a:off x="3571215" y="3790668"/>
            <a:ext cx="5915332" cy="814370"/>
            <a:chOff x="3599790" y="4452876"/>
            <a:chExt cx="5915332" cy="814370"/>
          </a:xfrm>
        </p:grpSpPr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15DC5D94-9672-02B5-3352-6800A00A2D84}"/>
                </a:ext>
              </a:extLst>
            </p:cNvPr>
            <p:cNvGrpSpPr/>
            <p:nvPr/>
          </p:nvGrpSpPr>
          <p:grpSpPr>
            <a:xfrm>
              <a:off x="4492084" y="4452876"/>
              <a:ext cx="1205266" cy="814370"/>
              <a:chOff x="3232375" y="4811950"/>
              <a:chExt cx="1602706" cy="1082911"/>
            </a:xfrm>
            <a:solidFill>
              <a:srgbClr val="656565"/>
            </a:solidFill>
          </p:grpSpPr>
          <p:sp>
            <p:nvSpPr>
              <p:cNvPr id="172" name="직사각형 171">
                <a:extLst>
                  <a:ext uri="{FF2B5EF4-FFF2-40B4-BE49-F238E27FC236}">
                    <a16:creationId xmlns:a16="http://schemas.microsoft.com/office/drawing/2014/main" id="{F2D563D8-78A9-53A3-4BDF-2102FBBA8178}"/>
                  </a:ext>
                </a:extLst>
              </p:cNvPr>
              <p:cNvSpPr/>
              <p:nvPr/>
            </p:nvSpPr>
            <p:spPr>
              <a:xfrm>
                <a:off x="3232375" y="5588486"/>
                <a:ext cx="1602706" cy="306375"/>
              </a:xfrm>
              <a:prstGeom prst="rect">
                <a:avLst/>
              </a:prstGeom>
              <a:grpFill/>
              <a:ln w="3175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tIns="72000"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ts val="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0" cap="none" spc="0" normalizeH="0" baseline="0" noProof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Thai Summit Tower</a:t>
                </a:r>
              </a:p>
            </p:txBody>
          </p:sp>
          <p:pic>
            <p:nvPicPr>
              <p:cNvPr id="173" name="Picture 32" descr="Thai Summit Tower / ไทยซัมมิท ทาวเวอร์ – Office, Hello!">
                <a:extLst>
                  <a:ext uri="{FF2B5EF4-FFF2-40B4-BE49-F238E27FC236}">
                    <a16:creationId xmlns:a16="http://schemas.microsoft.com/office/drawing/2014/main" id="{CED869E9-E6A9-6E58-ED6A-25569C1C2190}"/>
                  </a:ext>
                </a:extLst>
              </p:cNvPr>
              <p:cNvPicPr preferRelativeResize="0">
                <a:picLocks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33081" y="4811950"/>
                <a:ext cx="1602000" cy="781200"/>
              </a:xfrm>
              <a:prstGeom prst="rect">
                <a:avLst/>
              </a:prstGeom>
              <a:grpFill/>
            </p:spPr>
          </p:pic>
        </p:grpSp>
        <p:grpSp>
          <p:nvGrpSpPr>
            <p:cNvPr id="160" name="그룹 159">
              <a:extLst>
                <a:ext uri="{FF2B5EF4-FFF2-40B4-BE49-F238E27FC236}">
                  <a16:creationId xmlns:a16="http://schemas.microsoft.com/office/drawing/2014/main" id="{704CD8FC-565A-F57F-9900-6BC4B36143B4}"/>
                </a:ext>
              </a:extLst>
            </p:cNvPr>
            <p:cNvGrpSpPr/>
            <p:nvPr/>
          </p:nvGrpSpPr>
          <p:grpSpPr>
            <a:xfrm>
              <a:off x="5764675" y="4452876"/>
              <a:ext cx="1205266" cy="814370"/>
              <a:chOff x="4908752" y="4811950"/>
              <a:chExt cx="1602706" cy="1082911"/>
            </a:xfrm>
            <a:solidFill>
              <a:srgbClr val="656565"/>
            </a:solidFill>
          </p:grpSpPr>
          <p:sp>
            <p:nvSpPr>
              <p:cNvPr id="170" name="직사각형 169">
                <a:extLst>
                  <a:ext uri="{FF2B5EF4-FFF2-40B4-BE49-F238E27FC236}">
                    <a16:creationId xmlns:a16="http://schemas.microsoft.com/office/drawing/2014/main" id="{079774A2-8F2E-D176-F7ED-FCA3875569AE}"/>
                  </a:ext>
                </a:extLst>
              </p:cNvPr>
              <p:cNvSpPr/>
              <p:nvPr/>
            </p:nvSpPr>
            <p:spPr>
              <a:xfrm>
                <a:off x="4908752" y="5588486"/>
                <a:ext cx="1602706" cy="306375"/>
              </a:xfrm>
              <a:prstGeom prst="rect">
                <a:avLst/>
              </a:prstGeom>
              <a:grpFill/>
              <a:ln w="3175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0" cap="none" spc="0" normalizeH="0" baseline="0" noProof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The </a:t>
                </a:r>
                <a:r>
                  <a:rPr kumimoji="0" lang="en-US" altLang="ko-KR" sz="1000" b="1" i="0" u="none" strike="noStrike" kern="0" cap="none" spc="0" normalizeH="0" baseline="0" noProof="0" dirty="0" err="1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Athenee</a:t>
                </a:r>
                <a:r>
                  <a:rPr kumimoji="0" lang="en-US" altLang="ko-KR" sz="1000" b="1" i="0" u="none" strike="noStrike" kern="0" cap="none" spc="0" normalizeH="0" baseline="0" noProof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 Hotel</a:t>
                </a:r>
              </a:p>
            </p:txBody>
          </p:sp>
          <p:pic>
            <p:nvPicPr>
              <p:cNvPr id="171" name="Picture 36" descr="The Athenee Hotel a Luxury Collection Hotel Bangkok - 5 HRS star hotel in  Bangkok (Bangkok Metropolitan Region)">
                <a:extLst>
                  <a:ext uri="{FF2B5EF4-FFF2-40B4-BE49-F238E27FC236}">
                    <a16:creationId xmlns:a16="http://schemas.microsoft.com/office/drawing/2014/main" id="{0C05DC6B-934D-13BE-824D-5E9439745BF5}"/>
                  </a:ext>
                </a:extLst>
              </p:cNvPr>
              <p:cNvPicPr preferRelativeResize="0">
                <a:picLocks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9458" y="4811950"/>
                <a:ext cx="1602000" cy="781200"/>
              </a:xfrm>
              <a:prstGeom prst="rect">
                <a:avLst/>
              </a:prstGeom>
              <a:grpFill/>
            </p:spPr>
          </p:pic>
        </p:grpSp>
        <p:grpSp>
          <p:nvGrpSpPr>
            <p:cNvPr id="161" name="그룹 160">
              <a:extLst>
                <a:ext uri="{FF2B5EF4-FFF2-40B4-BE49-F238E27FC236}">
                  <a16:creationId xmlns:a16="http://schemas.microsoft.com/office/drawing/2014/main" id="{26D0DE02-62B6-8C75-7CD0-F8CC9A861858}"/>
                </a:ext>
              </a:extLst>
            </p:cNvPr>
            <p:cNvGrpSpPr/>
            <p:nvPr/>
          </p:nvGrpSpPr>
          <p:grpSpPr>
            <a:xfrm>
              <a:off x="7037266" y="4452876"/>
              <a:ext cx="1205266" cy="814370"/>
              <a:chOff x="6585129" y="4811950"/>
              <a:chExt cx="1602706" cy="1082911"/>
            </a:xfrm>
            <a:solidFill>
              <a:srgbClr val="656565"/>
            </a:solidFill>
          </p:grpSpPr>
          <p:sp>
            <p:nvSpPr>
              <p:cNvPr id="168" name="직사각형 167">
                <a:extLst>
                  <a:ext uri="{FF2B5EF4-FFF2-40B4-BE49-F238E27FC236}">
                    <a16:creationId xmlns:a16="http://schemas.microsoft.com/office/drawing/2014/main" id="{2186C03D-B920-2959-AFDA-8FE5BD5F16AC}"/>
                  </a:ext>
                </a:extLst>
              </p:cNvPr>
              <p:cNvSpPr/>
              <p:nvPr/>
            </p:nvSpPr>
            <p:spPr>
              <a:xfrm>
                <a:off x="6585129" y="5588486"/>
                <a:ext cx="1602706" cy="306375"/>
              </a:xfrm>
              <a:prstGeom prst="rect">
                <a:avLst/>
              </a:prstGeom>
              <a:grpFill/>
              <a:ln w="3175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0" cap="none" spc="0" normalizeH="0" baseline="0" noProof="0" dirty="0" err="1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BoBae</a:t>
                </a:r>
                <a:r>
                  <a:rPr kumimoji="0" lang="en-US" altLang="ko-KR" sz="1000" b="1" i="0" u="none" strike="noStrike" kern="0" cap="none" spc="0" normalizeH="0" baseline="0" noProof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 Market</a:t>
                </a:r>
              </a:p>
            </p:txBody>
          </p:sp>
          <p:pic>
            <p:nvPicPr>
              <p:cNvPr id="169" name="Picture 38" descr="Richard Barrow on Twitter: &quot;This is the Bobae Market section along Khlong  Phadung Krung Kasem. Will the BMA be tempted to move them away from the  canal banks as part of their">
                <a:extLst>
                  <a:ext uri="{FF2B5EF4-FFF2-40B4-BE49-F238E27FC236}">
                    <a16:creationId xmlns:a16="http://schemas.microsoft.com/office/drawing/2014/main" id="{2AEFB9ED-69F9-B04F-C55C-F42F0B4767A9}"/>
                  </a:ext>
                </a:extLst>
              </p:cNvPr>
              <p:cNvPicPr preferRelativeResize="0">
                <a:picLocks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5835" y="4811950"/>
                <a:ext cx="1602000" cy="781200"/>
              </a:xfrm>
              <a:prstGeom prst="rect">
                <a:avLst/>
              </a:prstGeom>
              <a:grpFill/>
            </p:spPr>
          </p:pic>
        </p:grpSp>
        <p:grpSp>
          <p:nvGrpSpPr>
            <p:cNvPr id="162" name="그룹 161">
              <a:extLst>
                <a:ext uri="{FF2B5EF4-FFF2-40B4-BE49-F238E27FC236}">
                  <a16:creationId xmlns:a16="http://schemas.microsoft.com/office/drawing/2014/main" id="{D1E5FE50-090B-41D0-6627-883733183E09}"/>
                </a:ext>
              </a:extLst>
            </p:cNvPr>
            <p:cNvGrpSpPr/>
            <p:nvPr/>
          </p:nvGrpSpPr>
          <p:grpSpPr>
            <a:xfrm>
              <a:off x="8309856" y="4452876"/>
              <a:ext cx="1205266" cy="814370"/>
              <a:chOff x="8261506" y="4811950"/>
              <a:chExt cx="1602706" cy="1082911"/>
            </a:xfrm>
            <a:solidFill>
              <a:srgbClr val="656565"/>
            </a:solidFill>
          </p:grpSpPr>
          <p:sp>
            <p:nvSpPr>
              <p:cNvPr id="166" name="직사각형 165">
                <a:extLst>
                  <a:ext uri="{FF2B5EF4-FFF2-40B4-BE49-F238E27FC236}">
                    <a16:creationId xmlns:a16="http://schemas.microsoft.com/office/drawing/2014/main" id="{5A0D680B-16EA-5F96-DEA4-6ADAA62C89DF}"/>
                  </a:ext>
                </a:extLst>
              </p:cNvPr>
              <p:cNvSpPr/>
              <p:nvPr/>
            </p:nvSpPr>
            <p:spPr>
              <a:xfrm>
                <a:off x="8261506" y="5588486"/>
                <a:ext cx="1602706" cy="306375"/>
              </a:xfrm>
              <a:prstGeom prst="rect">
                <a:avLst/>
              </a:prstGeom>
              <a:grpFill/>
              <a:ln w="3175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0" cap="none" spc="0" normalizeH="0" baseline="0" noProof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TOYOTA BOSHOKU</a:t>
                </a:r>
              </a:p>
            </p:txBody>
          </p:sp>
          <p:pic>
            <p:nvPicPr>
              <p:cNvPr id="167" name="Picture 34" descr="トヨタ紡織アジア">
                <a:extLst>
                  <a:ext uri="{FF2B5EF4-FFF2-40B4-BE49-F238E27FC236}">
                    <a16:creationId xmlns:a16="http://schemas.microsoft.com/office/drawing/2014/main" id="{EF870166-F0F3-FC9E-F390-7430F756AA78}"/>
                  </a:ext>
                </a:extLst>
              </p:cNvPr>
              <p:cNvPicPr preferRelativeResize="0">
                <a:picLocks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62212" y="4811950"/>
                <a:ext cx="1602000" cy="781200"/>
              </a:xfrm>
              <a:prstGeom prst="rect">
                <a:avLst/>
              </a:prstGeom>
              <a:grpFill/>
            </p:spPr>
          </p:pic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5F4A092B-97D5-3E30-15E1-A919D00A0866}"/>
                </a:ext>
              </a:extLst>
            </p:cNvPr>
            <p:cNvGrpSpPr/>
            <p:nvPr/>
          </p:nvGrpSpPr>
          <p:grpSpPr>
            <a:xfrm>
              <a:off x="3599790" y="4567547"/>
              <a:ext cx="549791" cy="585028"/>
              <a:chOff x="8406998" y="1578130"/>
              <a:chExt cx="549791" cy="585028"/>
            </a:xfrm>
          </p:grpSpPr>
          <p:pic>
            <p:nvPicPr>
              <p:cNvPr id="202" name="図 41">
                <a:extLst>
                  <a:ext uri="{FF2B5EF4-FFF2-40B4-BE49-F238E27FC236}">
                    <a16:creationId xmlns:a16="http://schemas.microsoft.com/office/drawing/2014/main" id="{6374963B-3937-4027-4CD4-70D110C204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406998" y="1780694"/>
                <a:ext cx="549791" cy="382464"/>
              </a:xfrm>
              <a:prstGeom prst="rect">
                <a:avLst/>
              </a:prstGeom>
            </p:spPr>
          </p:pic>
          <p:sp>
            <p:nvSpPr>
              <p:cNvPr id="205" name="Google Shape;94;p25">
                <a:extLst>
                  <a:ext uri="{FF2B5EF4-FFF2-40B4-BE49-F238E27FC236}">
                    <a16:creationId xmlns:a16="http://schemas.microsoft.com/office/drawing/2014/main" id="{78DB33C3-EF5A-A045-2013-D3ADF81CEFEA}"/>
                  </a:ext>
                </a:extLst>
              </p:cNvPr>
              <p:cNvSpPr txBox="1"/>
              <p:nvPr/>
            </p:nvSpPr>
            <p:spPr>
              <a:xfrm>
                <a:off x="8481004" y="1578130"/>
                <a:ext cx="401778" cy="1535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1100"/>
                  </a:lnSpc>
                </a:pPr>
                <a:r>
                  <a:rPr lang="ko-KR" altLang="en-US" sz="1000" spc="-100" dirty="0">
                    <a:solidFill>
                      <a:schemeClr val="bg1">
                        <a:lumMod val="50000"/>
                      </a:schemeClr>
                    </a:solidFill>
                    <a:latin typeface="+mn-ea"/>
                    <a:cs typeface="NanumGothic"/>
                    <a:sym typeface="Nanum Gothic"/>
                  </a:rPr>
                  <a:t>태국</a:t>
                </a:r>
                <a:endParaRPr lang="en-US" altLang="ko-KR" sz="1000" spc="-100" dirty="0">
                  <a:solidFill>
                    <a:schemeClr val="bg1">
                      <a:lumMod val="50000"/>
                    </a:schemeClr>
                  </a:solidFill>
                  <a:latin typeface="+mn-ea"/>
                  <a:cs typeface="NanumGothic"/>
                  <a:sym typeface="Nanum Gothic"/>
                </a:endParaRPr>
              </a:p>
            </p:txBody>
          </p:sp>
        </p:grp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A43323D7-23ED-C55F-3B94-83F6243711F0}"/>
              </a:ext>
            </a:extLst>
          </p:cNvPr>
          <p:cNvGrpSpPr/>
          <p:nvPr/>
        </p:nvGrpSpPr>
        <p:grpSpPr>
          <a:xfrm>
            <a:off x="3571215" y="4779042"/>
            <a:ext cx="5915332" cy="819502"/>
            <a:chOff x="3599790" y="5200715"/>
            <a:chExt cx="5915332" cy="819502"/>
          </a:xfrm>
        </p:grpSpPr>
        <p:pic>
          <p:nvPicPr>
            <p:cNvPr id="1046" name="Picture 22" descr="New World Hotels &amp; Resorts | Asia's Leading 5-Star Luxury Hotel Chain">
              <a:extLst>
                <a:ext uri="{FF2B5EF4-FFF2-40B4-BE49-F238E27FC236}">
                  <a16:creationId xmlns:a16="http://schemas.microsoft.com/office/drawing/2014/main" id="{9A995CA9-1785-0EEF-6795-76410B481A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479"/>
            <a:stretch/>
          </p:blipFill>
          <p:spPr bwMode="auto">
            <a:xfrm>
              <a:off x="8309488" y="5204155"/>
              <a:ext cx="1205633" cy="683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Two ECom Center">
              <a:extLst>
                <a:ext uri="{FF2B5EF4-FFF2-40B4-BE49-F238E27FC236}">
                  <a16:creationId xmlns:a16="http://schemas.microsoft.com/office/drawing/2014/main" id="{F9F7772E-AFB4-DECD-583E-63401FC13F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26"/>
            <a:stretch/>
          </p:blipFill>
          <p:spPr bwMode="auto">
            <a:xfrm>
              <a:off x="7039071" y="5200715"/>
              <a:ext cx="1204735" cy="724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 descr="Lanson Place Mall of Asia Manila, Manila (updated prices 2025)">
              <a:extLst>
                <a:ext uri="{FF2B5EF4-FFF2-40B4-BE49-F238E27FC236}">
                  <a16:creationId xmlns:a16="http://schemas.microsoft.com/office/drawing/2014/main" id="{D6B3FBCD-5C5E-53B7-229B-C175258A6A2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336"/>
            <a:stretch/>
          </p:blipFill>
          <p:spPr bwMode="auto">
            <a:xfrm>
              <a:off x="5764674" y="5205847"/>
              <a:ext cx="1205265" cy="6806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Shell Residences, Pasay near NAIA MOA SMX PICC, Manila (updated prices 2025)">
              <a:extLst>
                <a:ext uri="{FF2B5EF4-FFF2-40B4-BE49-F238E27FC236}">
                  <a16:creationId xmlns:a16="http://schemas.microsoft.com/office/drawing/2014/main" id="{81CB44D8-939F-5B22-E690-3190654AF2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171"/>
            <a:stretch/>
          </p:blipFill>
          <p:spPr bwMode="auto">
            <a:xfrm>
              <a:off x="4490277" y="5205847"/>
              <a:ext cx="1205266" cy="625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필리핀_세계국기_아이콘_087 | 이미지 | 공유 마당">
              <a:extLst>
                <a:ext uri="{FF2B5EF4-FFF2-40B4-BE49-F238E27FC236}">
                  <a16:creationId xmlns:a16="http://schemas.microsoft.com/office/drawing/2014/main" id="{A7E5FEA6-55EA-6FEB-EE46-911416E670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9790" y="5523755"/>
              <a:ext cx="549791" cy="366146"/>
            </a:xfrm>
            <a:prstGeom prst="rect">
              <a:avLst/>
            </a:prstGeom>
            <a:noFill/>
            <a:effectLst>
              <a:outerShdw blurRad="12700" dist="127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5659B668-F1C8-ECF1-8909-84D7A3A58FEE}"/>
                </a:ext>
              </a:extLst>
            </p:cNvPr>
            <p:cNvSpPr/>
            <p:nvPr/>
          </p:nvSpPr>
          <p:spPr>
            <a:xfrm>
              <a:off x="4490277" y="5806400"/>
              <a:ext cx="1205266" cy="197233"/>
            </a:xfrm>
            <a:prstGeom prst="rect">
              <a:avLst/>
            </a:prstGeom>
            <a:solidFill>
              <a:srgbClr val="656565"/>
            </a:solidFill>
            <a:ln w="3175" cap="flat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lIns="0" tIns="36000" rIns="0" bIns="0" rtlCol="0" anchor="ctr">
              <a:noAutofit/>
            </a:bodyPr>
            <a:lstStyle/>
            <a:p>
              <a:pPr marL="0" marR="0" lvl="0" indent="0" algn="ctr" defTabSz="914400" eaLnBrk="1" fontAlgn="auto" latinLnBrk="1" hangingPunct="1">
                <a:lnSpc>
                  <a:spcPts val="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0" cap="none" spc="0" normalizeH="0" baseline="0" noProof="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cs"/>
                </a:rPr>
                <a:t>Shell Residence</a:t>
              </a: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6B4B3AF-0F8F-AAEA-0F7C-2B337E5DF52B}"/>
                </a:ext>
              </a:extLst>
            </p:cNvPr>
            <p:cNvSpPr/>
            <p:nvPr/>
          </p:nvSpPr>
          <p:spPr>
            <a:xfrm>
              <a:off x="5764675" y="5789817"/>
              <a:ext cx="1205266" cy="230400"/>
            </a:xfrm>
            <a:prstGeom prst="rect">
              <a:avLst/>
            </a:prstGeom>
            <a:solidFill>
              <a:srgbClr val="656565"/>
            </a:solidFill>
            <a:ln w="3175" cap="flat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0" cap="none" spc="0" normalizeH="0" baseline="0" noProof="0" dirty="0" err="1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cs"/>
                </a:rPr>
                <a:t>Lanson</a:t>
              </a:r>
              <a:r>
                <a:rPr kumimoji="0" lang="en-US" altLang="ko-KR" sz="1000" b="1" i="0" u="none" strike="noStrike" kern="0" cap="none" spc="0" normalizeH="0" baseline="0" noProof="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cs"/>
                </a:rPr>
                <a:t> Place</a:t>
              </a: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88C5315-E205-746C-49F7-F41E957FA5CA}"/>
                </a:ext>
              </a:extLst>
            </p:cNvPr>
            <p:cNvSpPr/>
            <p:nvPr/>
          </p:nvSpPr>
          <p:spPr>
            <a:xfrm>
              <a:off x="7038805" y="5789817"/>
              <a:ext cx="1205266" cy="230400"/>
            </a:xfrm>
            <a:prstGeom prst="rect">
              <a:avLst/>
            </a:prstGeom>
            <a:solidFill>
              <a:srgbClr val="656565"/>
            </a:solidFill>
            <a:ln w="3175" cap="flat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0" normalizeH="0" baseline="0" noProof="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cs"/>
                </a:rPr>
                <a:t>Two </a:t>
              </a:r>
              <a:r>
                <a:rPr kumimoji="0" lang="en-US" altLang="ko-KR" sz="900" b="1" i="0" u="none" strike="noStrike" kern="0" cap="none" spc="0" normalizeH="0" baseline="0" noProof="0" dirty="0" err="1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cs"/>
                </a:rPr>
                <a:t>Ecom</a:t>
              </a:r>
              <a:r>
                <a:rPr kumimoji="0" lang="en-US" altLang="ko-KR" sz="900" b="1" i="0" u="none" strike="noStrike" kern="0" cap="none" spc="0" normalizeH="0" baseline="0" noProof="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cs"/>
                </a:rPr>
                <a:t> Center</a:t>
              </a: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835569D2-D6A7-CCF0-5C3E-40E09C9B6B68}"/>
                </a:ext>
              </a:extLst>
            </p:cNvPr>
            <p:cNvSpPr/>
            <p:nvPr/>
          </p:nvSpPr>
          <p:spPr>
            <a:xfrm>
              <a:off x="8309856" y="5789817"/>
              <a:ext cx="1205266" cy="230400"/>
            </a:xfrm>
            <a:prstGeom prst="rect">
              <a:avLst/>
            </a:prstGeom>
            <a:solidFill>
              <a:srgbClr val="656565"/>
            </a:solidFill>
            <a:ln w="3175" cap="flat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 b="1" kern="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New World Hotel</a:t>
              </a:r>
              <a:endParaRPr kumimoji="0" lang="en-US" altLang="ko-KR" sz="1000" b="1" i="0" u="none" strike="noStrike" kern="0" cap="none" spc="0" normalizeH="0" baseline="0" noProof="0" dirty="0">
                <a:ln>
                  <a:solidFill>
                    <a:srgbClr val="352A6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29" name="Google Shape;94;p25">
              <a:extLst>
                <a:ext uri="{FF2B5EF4-FFF2-40B4-BE49-F238E27FC236}">
                  <a16:creationId xmlns:a16="http://schemas.microsoft.com/office/drawing/2014/main" id="{D8B21DBE-A5DF-F848-29EC-87972F4D0336}"/>
                </a:ext>
              </a:extLst>
            </p:cNvPr>
            <p:cNvSpPr txBox="1"/>
            <p:nvPr/>
          </p:nvSpPr>
          <p:spPr>
            <a:xfrm>
              <a:off x="3673796" y="5320518"/>
              <a:ext cx="401778" cy="1535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lnSpc>
                  <a:spcPts val="1100"/>
                </a:lnSpc>
              </a:pPr>
              <a:r>
                <a:rPr lang="ko-KR" altLang="en-US" sz="1000" spc="-100" dirty="0">
                  <a:solidFill>
                    <a:schemeClr val="bg1">
                      <a:lumMod val="50000"/>
                    </a:schemeClr>
                  </a:solidFill>
                  <a:latin typeface="+mn-ea"/>
                  <a:cs typeface="NanumGothic"/>
                  <a:sym typeface="Nanum Gothic"/>
                </a:rPr>
                <a:t>필리핀</a:t>
              </a:r>
              <a:endParaRPr lang="en-US" altLang="ko-KR" sz="1000" spc="-100" dirty="0">
                <a:solidFill>
                  <a:schemeClr val="bg1">
                    <a:lumMod val="50000"/>
                  </a:schemeClr>
                </a:solidFill>
                <a:latin typeface="+mn-ea"/>
                <a:cs typeface="NanumGothic"/>
                <a:sym typeface="Nanum Gothic"/>
              </a:endParaRPr>
            </a:p>
          </p:txBody>
        </p:sp>
      </p:grpSp>
      <p:pic>
        <p:nvPicPr>
          <p:cNvPr id="105" name="그림 104">
            <a:extLst>
              <a:ext uri="{FF2B5EF4-FFF2-40B4-BE49-F238E27FC236}">
                <a16:creationId xmlns:a16="http://schemas.microsoft.com/office/drawing/2014/main" id="{3DFA6464-0102-B24D-1B70-077DC740590C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7" r="21583"/>
          <a:stretch/>
        </p:blipFill>
        <p:spPr>
          <a:xfrm>
            <a:off x="6525" y="0"/>
            <a:ext cx="3124200" cy="6858000"/>
          </a:xfrm>
          <a:prstGeom prst="rect">
            <a:avLst/>
          </a:prstGeom>
        </p:spPr>
      </p:pic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099411E9-6A3F-851E-0B7E-1E198216EF5D}"/>
              </a:ext>
            </a:extLst>
          </p:cNvPr>
          <p:cNvSpPr/>
          <p:nvPr/>
        </p:nvSpPr>
        <p:spPr>
          <a:xfrm>
            <a:off x="-11571" y="0"/>
            <a:ext cx="3124200" cy="6858000"/>
          </a:xfrm>
          <a:prstGeom prst="rect">
            <a:avLst/>
          </a:prstGeom>
          <a:gradFill>
            <a:gsLst>
              <a:gs pos="31000">
                <a:srgbClr val="114DA5"/>
              </a:gs>
              <a:gs pos="100000">
                <a:srgbClr val="002450">
                  <a:alpha val="57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DC8C8B29-C018-15A4-CA8D-7DBD461C0B0A}"/>
              </a:ext>
            </a:extLst>
          </p:cNvPr>
          <p:cNvGrpSpPr/>
          <p:nvPr/>
        </p:nvGrpSpPr>
        <p:grpSpPr>
          <a:xfrm>
            <a:off x="633000" y="345647"/>
            <a:ext cx="8651526" cy="246221"/>
            <a:chOff x="633000" y="345647"/>
            <a:chExt cx="8651526" cy="246221"/>
          </a:xfrm>
        </p:grpSpPr>
        <p:sp>
          <p:nvSpPr>
            <p:cNvPr id="126" name="Object 104">
              <a:extLst>
                <a:ext uri="{FF2B5EF4-FFF2-40B4-BE49-F238E27FC236}">
                  <a16:creationId xmlns:a16="http://schemas.microsoft.com/office/drawing/2014/main" id="{DEC28C4A-87E3-BF87-6249-976EB9400B71}"/>
                </a:ext>
              </a:extLst>
            </p:cNvPr>
            <p:cNvSpPr txBox="1"/>
            <p:nvPr/>
          </p:nvSpPr>
          <p:spPr>
            <a:xfrm>
              <a:off x="6309729" y="345647"/>
              <a:ext cx="1728381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Worldwide Parking NO.1</a:t>
              </a:r>
            </a:p>
          </p:txBody>
        </p:sp>
        <p:sp>
          <p:nvSpPr>
            <p:cNvPr id="127" name="Object 103">
              <a:extLst>
                <a:ext uri="{FF2B5EF4-FFF2-40B4-BE49-F238E27FC236}">
                  <a16:creationId xmlns:a16="http://schemas.microsoft.com/office/drawing/2014/main" id="{1B1F3CBC-05AA-1A34-C16C-F4303B818F4F}"/>
                </a:ext>
              </a:extLst>
            </p:cNvPr>
            <p:cNvSpPr txBox="1"/>
            <p:nvPr/>
          </p:nvSpPr>
          <p:spPr>
            <a:xfrm>
              <a:off x="644526" y="345647"/>
              <a:ext cx="2821045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+mn-ea"/>
                  <a:cs typeface="Open Sans SemiBold" pitchFamily="34" charset="0"/>
                </a:rPr>
                <a:t>Total Parking Management System </a:t>
              </a:r>
            </a:p>
          </p:txBody>
        </p:sp>
        <p:pic>
          <p:nvPicPr>
            <p:cNvPr id="128" name="그래픽 127">
              <a:extLst>
                <a:ext uri="{FF2B5EF4-FFF2-40B4-BE49-F238E27FC236}">
                  <a16:creationId xmlns:a16="http://schemas.microsoft.com/office/drawing/2014/main" id="{3AC933D0-C1EE-D0A5-D78A-140AA967E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7985778" y="403370"/>
              <a:ext cx="780548" cy="126265"/>
            </a:xfrm>
            <a:prstGeom prst="rect">
              <a:avLst/>
            </a:prstGeom>
          </p:spPr>
        </p:pic>
        <p:cxnSp>
          <p:nvCxnSpPr>
            <p:cNvPr id="129" name="직선 연결선 128">
              <a:extLst>
                <a:ext uri="{FF2B5EF4-FFF2-40B4-BE49-F238E27FC236}">
                  <a16:creationId xmlns:a16="http://schemas.microsoft.com/office/drawing/2014/main" id="{C3ACBFE7-A794-E4AF-5DF9-9723CB3455A7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580659"/>
              <a:ext cx="864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연결선 129">
              <a:extLst>
                <a:ext uri="{FF2B5EF4-FFF2-40B4-BE49-F238E27FC236}">
                  <a16:creationId xmlns:a16="http://schemas.microsoft.com/office/drawing/2014/main" id="{70697AE9-0FCA-2219-54B1-E9055C0AD4B6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직선 연결선 130">
              <a:extLst>
                <a:ext uri="{FF2B5EF4-FFF2-40B4-BE49-F238E27FC236}">
                  <a16:creationId xmlns:a16="http://schemas.microsoft.com/office/drawing/2014/main" id="{5BD688BB-0764-0E70-B47D-61B539A91C40}"/>
                </a:ext>
              </a:extLst>
            </p:cNvPr>
            <p:cNvCxnSpPr>
              <a:cxnSpLocks/>
            </p:cNvCxnSpPr>
            <p:nvPr/>
          </p:nvCxnSpPr>
          <p:spPr>
            <a:xfrm>
              <a:off x="6327285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BA493F15-8145-1C82-7C08-EF6C9358401A}"/>
                </a:ext>
              </a:extLst>
            </p:cNvPr>
            <p:cNvGrpSpPr/>
            <p:nvPr/>
          </p:nvGrpSpPr>
          <p:grpSpPr>
            <a:xfrm>
              <a:off x="8825325" y="346659"/>
              <a:ext cx="447675" cy="234000"/>
              <a:chOff x="8624475" y="251409"/>
              <a:chExt cx="447675" cy="234000"/>
            </a:xfrm>
          </p:grpSpPr>
          <p:cxnSp>
            <p:nvCxnSpPr>
              <p:cNvPr id="135" name="직선 연결선 134">
                <a:extLst>
                  <a:ext uri="{FF2B5EF4-FFF2-40B4-BE49-F238E27FC236}">
                    <a16:creationId xmlns:a16="http://schemas.microsoft.com/office/drawing/2014/main" id="{5CB2039C-A4FB-46BA-47A1-E4E9794C3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4475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직선 연결선 135">
                <a:extLst>
                  <a:ext uri="{FF2B5EF4-FFF2-40B4-BE49-F238E27FC236}">
                    <a16:creationId xmlns:a16="http://schemas.microsoft.com/office/drawing/2014/main" id="{95AD74DD-2180-262B-2AC1-80ADAEC27E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2150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3" name="Rectangle 9">
              <a:extLst>
                <a:ext uri="{FF2B5EF4-FFF2-40B4-BE49-F238E27FC236}">
                  <a16:creationId xmlns:a16="http://schemas.microsoft.com/office/drawing/2014/main" id="{7EE36C6C-631A-F1D2-CF4A-51E47A468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3726" y="347068"/>
              <a:ext cx="460800" cy="24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marL="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7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74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1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49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36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23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710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98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 kern="1200" baseline="0" noProof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t>P.</a:t>
              </a:r>
              <a:fld id="{625A4F5B-2CBB-4175-9E0C-5C64BCE0D65F}" type="slidenum">
                <a:rPr lang="en-US" altLang="ko-KR" sz="1000" kern="1200" baseline="0" noProof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14</a:t>
              </a:fld>
              <a:endParaRPr lang="en-US" altLang="ko-KR" sz="1000" kern="120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134" name="직선 연결선 133">
              <a:extLst>
                <a:ext uri="{FF2B5EF4-FFF2-40B4-BE49-F238E27FC236}">
                  <a16:creationId xmlns:a16="http://schemas.microsoft.com/office/drawing/2014/main" id="{A1216DBB-3042-A723-C84D-63598E7496C8}"/>
                </a:ext>
              </a:extLst>
            </p:cNvPr>
            <p:cNvCxnSpPr>
              <a:cxnSpLocks/>
            </p:cNvCxnSpPr>
            <p:nvPr/>
          </p:nvCxnSpPr>
          <p:spPr>
            <a:xfrm>
              <a:off x="7907719" y="345647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04176DFB-F952-BA0D-3B4C-AC9358912F1F}"/>
              </a:ext>
            </a:extLst>
          </p:cNvPr>
          <p:cNvGrpSpPr/>
          <p:nvPr/>
        </p:nvGrpSpPr>
        <p:grpSpPr>
          <a:xfrm>
            <a:off x="695324" y="2754284"/>
            <a:ext cx="1933575" cy="731866"/>
            <a:chOff x="695325" y="2697134"/>
            <a:chExt cx="4781550" cy="731866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F8AB6FD8-5713-DBCE-B297-8CE2BD0CD615}"/>
                </a:ext>
              </a:extLst>
            </p:cNvPr>
            <p:cNvSpPr txBox="1"/>
            <p:nvPr/>
          </p:nvSpPr>
          <p:spPr>
            <a:xfrm>
              <a:off x="695325" y="2967335"/>
              <a:ext cx="4781550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30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해외실적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0BB13D15-0C55-426D-4DC0-8DBDF7E927F9}"/>
                </a:ext>
              </a:extLst>
            </p:cNvPr>
            <p:cNvSpPr txBox="1"/>
            <p:nvPr/>
          </p:nvSpPr>
          <p:spPr>
            <a:xfrm>
              <a:off x="695325" y="2697134"/>
              <a:ext cx="478155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20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09</a:t>
              </a:r>
              <a:endParaRPr lang="ko-KR" altLang="en-US" sz="2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E75D7F92-5325-8373-3869-524996082380}"/>
              </a:ext>
            </a:extLst>
          </p:cNvPr>
          <p:cNvGrpSpPr/>
          <p:nvPr/>
        </p:nvGrpSpPr>
        <p:grpSpPr>
          <a:xfrm>
            <a:off x="3571215" y="5772547"/>
            <a:ext cx="5905643" cy="814370"/>
            <a:chOff x="3599790" y="1255856"/>
            <a:chExt cx="5905643" cy="814370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D6D85F56-9B5D-2DEF-CF07-0D109244B6A4}"/>
                </a:ext>
              </a:extLst>
            </p:cNvPr>
            <p:cNvGrpSpPr/>
            <p:nvPr/>
          </p:nvGrpSpPr>
          <p:grpSpPr>
            <a:xfrm>
              <a:off x="3599790" y="1370527"/>
              <a:ext cx="560442" cy="585028"/>
              <a:chOff x="3973720" y="1578130"/>
              <a:chExt cx="560442" cy="585028"/>
            </a:xfrm>
          </p:grpSpPr>
          <p:pic>
            <p:nvPicPr>
              <p:cNvPr id="67" name="図 46">
                <a:extLst>
                  <a:ext uri="{FF2B5EF4-FFF2-40B4-BE49-F238E27FC236}">
                    <a16:creationId xmlns:a16="http://schemas.microsoft.com/office/drawing/2014/main" id="{868F5E9B-0F4B-5916-CF28-E2018A9ECB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973720" y="1780189"/>
                <a:ext cx="560442" cy="382969"/>
              </a:xfrm>
              <a:prstGeom prst="rect">
                <a:avLst/>
              </a:prstGeom>
            </p:spPr>
          </p:pic>
          <p:sp>
            <p:nvSpPr>
              <p:cNvPr id="91" name="Google Shape;94;p25">
                <a:extLst>
                  <a:ext uri="{FF2B5EF4-FFF2-40B4-BE49-F238E27FC236}">
                    <a16:creationId xmlns:a16="http://schemas.microsoft.com/office/drawing/2014/main" id="{D90EB20B-4F0E-A559-EA14-4E1AEAAFBAED}"/>
                  </a:ext>
                </a:extLst>
              </p:cNvPr>
              <p:cNvSpPr txBox="1"/>
              <p:nvPr/>
            </p:nvSpPr>
            <p:spPr>
              <a:xfrm>
                <a:off x="4053052" y="1578130"/>
                <a:ext cx="401778" cy="1535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1100"/>
                  </a:lnSpc>
                </a:pPr>
                <a:r>
                  <a:rPr lang="ko-KR" altLang="en-US" sz="1000" spc="-100" dirty="0">
                    <a:solidFill>
                      <a:schemeClr val="bg1">
                        <a:lumMod val="50000"/>
                      </a:schemeClr>
                    </a:solidFill>
                    <a:latin typeface="+mn-ea"/>
                    <a:cs typeface="NanumGothic"/>
                    <a:sym typeface="Nanum Gothic"/>
                  </a:rPr>
                  <a:t>중국</a:t>
                </a:r>
                <a:endParaRPr lang="en-US" altLang="ko-KR" sz="1000" spc="-100" dirty="0">
                  <a:solidFill>
                    <a:schemeClr val="bg1">
                      <a:lumMod val="50000"/>
                    </a:schemeClr>
                  </a:solidFill>
                  <a:latin typeface="+mn-ea"/>
                  <a:cs typeface="NanumGothic"/>
                  <a:sym typeface="Nanum Gothic"/>
                </a:endParaRPr>
              </a:p>
            </p:txBody>
          </p:sp>
        </p:grp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40D0E164-E7EC-AC86-6E90-1E4CC58897CF}"/>
                </a:ext>
              </a:extLst>
            </p:cNvPr>
            <p:cNvGrpSpPr/>
            <p:nvPr/>
          </p:nvGrpSpPr>
          <p:grpSpPr>
            <a:xfrm>
              <a:off x="4487940" y="1255856"/>
              <a:ext cx="1205266" cy="814370"/>
              <a:chOff x="3232375" y="1449625"/>
              <a:chExt cx="1602706" cy="1082911"/>
            </a:xfrm>
            <a:solidFill>
              <a:srgbClr val="656565"/>
            </a:solidFill>
          </p:grpSpPr>
          <p:pic>
            <p:nvPicPr>
              <p:cNvPr id="194" name="Picture 2" descr="上海地标性建筑上海中心大厦|上海中心大厦|观光|哈利法塔_新浪新闻">
                <a:extLst>
                  <a:ext uri="{FF2B5EF4-FFF2-40B4-BE49-F238E27FC236}">
                    <a16:creationId xmlns:a16="http://schemas.microsoft.com/office/drawing/2014/main" id="{25C97E49-DF43-A3B1-7C38-00CABA43D611}"/>
                  </a:ext>
                </a:extLst>
              </p:cNvPr>
              <p:cNvPicPr preferRelativeResize="0">
                <a:picLocks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32375" y="1449625"/>
                <a:ext cx="1602000" cy="781200"/>
              </a:xfrm>
              <a:prstGeom prst="rect">
                <a:avLst/>
              </a:prstGeom>
              <a:grpFill/>
            </p:spPr>
          </p:pic>
          <p:sp>
            <p:nvSpPr>
              <p:cNvPr id="195" name="직사각형 194">
                <a:extLst>
                  <a:ext uri="{FF2B5EF4-FFF2-40B4-BE49-F238E27FC236}">
                    <a16:creationId xmlns:a16="http://schemas.microsoft.com/office/drawing/2014/main" id="{9307BAE1-6A96-D21F-81F1-61AECDF9AB35}"/>
                  </a:ext>
                </a:extLst>
              </p:cNvPr>
              <p:cNvSpPr/>
              <p:nvPr/>
            </p:nvSpPr>
            <p:spPr>
              <a:xfrm>
                <a:off x="3232375" y="2226161"/>
                <a:ext cx="1602706" cy="306375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1" i="0" u="none" strike="noStrike" kern="0" cap="none" spc="0" normalizeH="0" baseline="0" noProof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상해타워</a:t>
                </a:r>
              </a:p>
            </p:txBody>
          </p:sp>
        </p:grpSp>
        <p:grpSp>
          <p:nvGrpSpPr>
            <p:cNvPr id="148" name="그룹 147">
              <a:extLst>
                <a:ext uri="{FF2B5EF4-FFF2-40B4-BE49-F238E27FC236}">
                  <a16:creationId xmlns:a16="http://schemas.microsoft.com/office/drawing/2014/main" id="{BC3A0166-8B68-CD58-0CD5-A8D6AE8E385E}"/>
                </a:ext>
              </a:extLst>
            </p:cNvPr>
            <p:cNvGrpSpPr/>
            <p:nvPr/>
          </p:nvGrpSpPr>
          <p:grpSpPr>
            <a:xfrm>
              <a:off x="5758682" y="1255856"/>
              <a:ext cx="1205266" cy="814370"/>
              <a:chOff x="4908752" y="1449625"/>
              <a:chExt cx="1602706" cy="1082911"/>
            </a:xfrm>
            <a:solidFill>
              <a:srgbClr val="656565"/>
            </a:solidFill>
          </p:grpSpPr>
          <p:pic>
            <p:nvPicPr>
              <p:cNvPr id="192" name="Picture 4" descr="来福士广场（VR看房）写字楼|办公室出租|租赁信息网】 - 上海点点租">
                <a:extLst>
                  <a:ext uri="{FF2B5EF4-FFF2-40B4-BE49-F238E27FC236}">
                    <a16:creationId xmlns:a16="http://schemas.microsoft.com/office/drawing/2014/main" id="{59484FA3-3FA1-2B7D-F82D-D847A774622F}"/>
                  </a:ext>
                </a:extLst>
              </p:cNvPr>
              <p:cNvPicPr preferRelativeResize="0">
                <a:picLocks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9458" y="1449625"/>
                <a:ext cx="1602000" cy="781200"/>
              </a:xfrm>
              <a:prstGeom prst="rect">
                <a:avLst/>
              </a:prstGeom>
              <a:grpFill/>
            </p:spPr>
          </p:pic>
          <p:sp>
            <p:nvSpPr>
              <p:cNvPr id="193" name="직사각형 192">
                <a:extLst>
                  <a:ext uri="{FF2B5EF4-FFF2-40B4-BE49-F238E27FC236}">
                    <a16:creationId xmlns:a16="http://schemas.microsoft.com/office/drawing/2014/main" id="{52CBDBE5-3CED-EEAA-5983-78A64288D7E3}"/>
                  </a:ext>
                </a:extLst>
              </p:cNvPr>
              <p:cNvSpPr/>
              <p:nvPr/>
            </p:nvSpPr>
            <p:spPr>
              <a:xfrm>
                <a:off x="4908752" y="2226161"/>
                <a:ext cx="1602706" cy="306375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1" i="0" u="none" strike="noStrike" kern="0" cap="none" spc="0" normalizeH="0" baseline="0" noProof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상해 </a:t>
                </a:r>
                <a:r>
                  <a:rPr kumimoji="0" lang="ko-KR" altLang="en-US" sz="1000" b="1" i="0" u="none" strike="noStrike" kern="0" cap="none" spc="0" normalizeH="0" baseline="0" noProof="0" dirty="0" err="1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리플스시티</a:t>
                </a:r>
                <a:endParaRPr kumimoji="0" lang="ko-KR" altLang="en-US" sz="1000" b="1" i="0" u="none" strike="noStrike" kern="0" cap="none" spc="0" normalizeH="0" baseline="0" noProof="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4B41E986-E1B4-D9D0-B949-3305525BDCFD}"/>
                </a:ext>
              </a:extLst>
            </p:cNvPr>
            <p:cNvGrpSpPr/>
            <p:nvPr/>
          </p:nvGrpSpPr>
          <p:grpSpPr>
            <a:xfrm>
              <a:off x="7029424" y="1255856"/>
              <a:ext cx="1205266" cy="814370"/>
              <a:chOff x="3651308" y="4181942"/>
              <a:chExt cx="1205266" cy="814370"/>
            </a:xfrm>
          </p:grpSpPr>
          <p:pic>
            <p:nvPicPr>
              <p:cNvPr id="1026" name="Picture 2" descr="上海环球金融中心-建筑工程教学实习">
                <a:extLst>
                  <a:ext uri="{FF2B5EF4-FFF2-40B4-BE49-F238E27FC236}">
                    <a16:creationId xmlns:a16="http://schemas.microsoft.com/office/drawing/2014/main" id="{073093C7-6ADA-CEC8-FA4A-BDB056EE80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53943" y="4181942"/>
                <a:ext cx="1201734" cy="6765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1" name="직사각형 190">
                <a:extLst>
                  <a:ext uri="{FF2B5EF4-FFF2-40B4-BE49-F238E27FC236}">
                    <a16:creationId xmlns:a16="http://schemas.microsoft.com/office/drawing/2014/main" id="{FB7476BD-7FF5-D327-D8E6-49869380E751}"/>
                  </a:ext>
                </a:extLst>
              </p:cNvPr>
              <p:cNvSpPr/>
              <p:nvPr/>
            </p:nvSpPr>
            <p:spPr>
              <a:xfrm>
                <a:off x="3651308" y="4765912"/>
                <a:ext cx="1205266" cy="230400"/>
              </a:xfrm>
              <a:prstGeom prst="rect">
                <a:avLst/>
              </a:prstGeom>
              <a:solidFill>
                <a:srgbClr val="65656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000" b="1" kern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상해</a:t>
                </a:r>
                <a:r>
                  <a:rPr kumimoji="0" lang="ko-KR" altLang="en-US" sz="1000" b="1" i="0" u="none" strike="noStrike" kern="0" cap="none" spc="0" normalizeH="0" baseline="0" noProof="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세계금융센터</a:t>
                </a:r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EBBF0295-5024-523B-37F4-1E374E5B6471}"/>
                </a:ext>
              </a:extLst>
            </p:cNvPr>
            <p:cNvGrpSpPr/>
            <p:nvPr/>
          </p:nvGrpSpPr>
          <p:grpSpPr>
            <a:xfrm>
              <a:off x="8300167" y="1255856"/>
              <a:ext cx="1205266" cy="814370"/>
              <a:chOff x="3651308" y="5068576"/>
              <a:chExt cx="1205266" cy="814370"/>
            </a:xfrm>
          </p:grpSpPr>
          <p:pic>
            <p:nvPicPr>
              <p:cNvPr id="8" name="그림 7" descr="西岸| WEST BUND">
                <a:extLst>
                  <a:ext uri="{FF2B5EF4-FFF2-40B4-BE49-F238E27FC236}">
                    <a16:creationId xmlns:a16="http://schemas.microsoft.com/office/drawing/2014/main" id="{910BA3EF-AD32-96E0-1667-6666DB5678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751" r="294" b="20321"/>
              <a:stretch/>
            </p:blipFill>
            <p:spPr bwMode="auto">
              <a:xfrm>
                <a:off x="3651839" y="5068576"/>
                <a:ext cx="1201733" cy="587476"/>
              </a:xfrm>
              <a:custGeom>
                <a:avLst/>
                <a:gdLst>
                  <a:gd name="connsiteX0" fmla="*/ 0 w 1077138"/>
                  <a:gd name="connsiteY0" fmla="*/ 0 h 587476"/>
                  <a:gd name="connsiteX1" fmla="*/ 1077138 w 1077138"/>
                  <a:gd name="connsiteY1" fmla="*/ 0 h 587476"/>
                  <a:gd name="connsiteX2" fmla="*/ 1077138 w 1077138"/>
                  <a:gd name="connsiteY2" fmla="*/ 587476 h 587476"/>
                  <a:gd name="connsiteX3" fmla="*/ 0 w 1077138"/>
                  <a:gd name="connsiteY3" fmla="*/ 587476 h 587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7138" h="587476">
                    <a:moveTo>
                      <a:pt x="0" y="0"/>
                    </a:moveTo>
                    <a:lnTo>
                      <a:pt x="1077138" y="0"/>
                    </a:lnTo>
                    <a:lnTo>
                      <a:pt x="1077138" y="587476"/>
                    </a:lnTo>
                    <a:lnTo>
                      <a:pt x="0" y="587476"/>
                    </a:ln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9" name="직사각형 188">
                <a:extLst>
                  <a:ext uri="{FF2B5EF4-FFF2-40B4-BE49-F238E27FC236}">
                    <a16:creationId xmlns:a16="http://schemas.microsoft.com/office/drawing/2014/main" id="{5C1586D1-3D05-3964-CD4D-BC7B1C4DFA56}"/>
                  </a:ext>
                </a:extLst>
              </p:cNvPr>
              <p:cNvSpPr/>
              <p:nvPr/>
            </p:nvSpPr>
            <p:spPr>
              <a:xfrm>
                <a:off x="3651308" y="5652546"/>
                <a:ext cx="1205266" cy="230400"/>
              </a:xfrm>
              <a:prstGeom prst="rect">
                <a:avLst/>
              </a:prstGeom>
              <a:solidFill>
                <a:srgbClr val="65656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1" i="0" u="none" strike="noStrike" kern="0" cap="none" spc="0" normalizeH="0" baseline="0" noProof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서안전매항</a:t>
                </a:r>
                <a:endParaRPr kumimoji="0" lang="ko-KR" altLang="en-US" sz="1000" b="1" i="0" u="none" strike="noStrike" kern="0" cap="none" spc="0" normalizeH="0" baseline="0" noProof="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3E08BF6-DAA0-D51F-318A-D9CC799255ED}"/>
              </a:ext>
            </a:extLst>
          </p:cNvPr>
          <p:cNvSpPr txBox="1"/>
          <p:nvPr/>
        </p:nvSpPr>
        <p:spPr>
          <a:xfrm>
            <a:off x="695325" y="3557885"/>
            <a:ext cx="217718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800"/>
              </a:lnSpc>
              <a:defRPr sz="1500" spc="-1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ko-KR" altLang="en-US" dirty="0"/>
              <a:t>글로벌 신뢰 기반의 </a:t>
            </a:r>
            <a:endParaRPr lang="en-US" altLang="ko-KR" dirty="0"/>
          </a:p>
          <a:p>
            <a:r>
              <a:rPr lang="ko-KR" altLang="en-US" dirty="0"/>
              <a:t>경쟁력을 입증하여</a:t>
            </a:r>
            <a:endParaRPr lang="en-US" altLang="ko-KR" dirty="0"/>
          </a:p>
          <a:p>
            <a:r>
              <a:rPr lang="ko-KR" altLang="en-US" dirty="0"/>
              <a:t>현재 </a:t>
            </a:r>
            <a:r>
              <a:rPr lang="en-US" altLang="ko-KR" b="1" dirty="0"/>
              <a:t>150</a:t>
            </a:r>
            <a:r>
              <a:rPr lang="ko-KR" altLang="en-US" b="1" dirty="0"/>
              <a:t>여 개소 </a:t>
            </a:r>
            <a:r>
              <a:rPr lang="ko-KR" altLang="en-US" dirty="0"/>
              <a:t>이상</a:t>
            </a:r>
            <a:endParaRPr lang="en-US" altLang="ko-KR" dirty="0"/>
          </a:p>
          <a:p>
            <a:r>
              <a:rPr lang="ko-KR" altLang="en-US" dirty="0"/>
              <a:t>해외 구축</a:t>
            </a: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73C90C31-BE13-CE7F-033F-227D4B858E03}"/>
              </a:ext>
            </a:extLst>
          </p:cNvPr>
          <p:cNvGrpSpPr/>
          <p:nvPr/>
        </p:nvGrpSpPr>
        <p:grpSpPr>
          <a:xfrm>
            <a:off x="3572473" y="816855"/>
            <a:ext cx="5914074" cy="823061"/>
            <a:chOff x="3601048" y="5788192"/>
            <a:chExt cx="5914074" cy="823061"/>
          </a:xfrm>
        </p:grpSpPr>
        <p:pic>
          <p:nvPicPr>
            <p:cNvPr id="1058" name="Picture 34" descr="飯田市立病院">
              <a:extLst>
                <a:ext uri="{FF2B5EF4-FFF2-40B4-BE49-F238E27FC236}">
                  <a16:creationId xmlns:a16="http://schemas.microsoft.com/office/drawing/2014/main" id="{D5B3B128-0613-DEB5-97A7-A0269D269D4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51"/>
            <a:stretch/>
          </p:blipFill>
          <p:spPr bwMode="auto">
            <a:xfrm>
              <a:off x="8309488" y="5788192"/>
              <a:ext cx="1204735" cy="6157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6" name="Picture 32" descr="東京大学がある本郷の街の特徴や歴史 – 東京事務所探しプラス">
              <a:extLst>
                <a:ext uri="{FF2B5EF4-FFF2-40B4-BE49-F238E27FC236}">
                  <a16:creationId xmlns:a16="http://schemas.microsoft.com/office/drawing/2014/main" id="{CE69EB47-F7A5-09DE-04B7-67F9F70BB1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146" b="6289"/>
            <a:stretch/>
          </p:blipFill>
          <p:spPr bwMode="auto">
            <a:xfrm>
              <a:off x="7038805" y="5788192"/>
              <a:ext cx="1209313" cy="6737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4" name="Picture 30" descr="国立病院機構大阪医療センター - Wikipedia">
              <a:extLst>
                <a:ext uri="{FF2B5EF4-FFF2-40B4-BE49-F238E27FC236}">
                  <a16:creationId xmlns:a16="http://schemas.microsoft.com/office/drawing/2014/main" id="{DD41D2BA-BAB6-1CB4-2A97-29968ACD4E4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031" b="10411"/>
            <a:stretch/>
          </p:blipFill>
          <p:spPr bwMode="auto">
            <a:xfrm>
              <a:off x="5764408" y="5788192"/>
              <a:ext cx="1207829" cy="6301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2" name="Picture 28" descr="空の旅への玄関口、東京シティエアターミナル（T-CAT） | 日本橋エリア|すてきな街を、見に行こう。">
              <a:extLst>
                <a:ext uri="{FF2B5EF4-FFF2-40B4-BE49-F238E27FC236}">
                  <a16:creationId xmlns:a16="http://schemas.microsoft.com/office/drawing/2014/main" id="{C140351E-5FB7-3694-BFE5-435360A306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113" b="10426"/>
            <a:stretch/>
          </p:blipFill>
          <p:spPr bwMode="auto">
            <a:xfrm>
              <a:off x="4491819" y="5791310"/>
              <a:ext cx="1205393" cy="6301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C8806A9-39A7-4FCF-08F7-7948F667EE7E}"/>
                </a:ext>
              </a:extLst>
            </p:cNvPr>
            <p:cNvSpPr/>
            <p:nvPr/>
          </p:nvSpPr>
          <p:spPr>
            <a:xfrm>
              <a:off x="4492084" y="6397436"/>
              <a:ext cx="1205266" cy="197233"/>
            </a:xfrm>
            <a:prstGeom prst="rect">
              <a:avLst/>
            </a:prstGeom>
            <a:solidFill>
              <a:srgbClr val="656565"/>
            </a:solidFill>
            <a:ln w="3175" cap="flat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lIns="0" tIns="36000" rIns="0" bIns="0" rtlCol="0" anchor="ctr">
              <a:noAutofit/>
            </a:bodyPr>
            <a:lstStyle/>
            <a:p>
              <a:pPr marL="0" marR="0" lvl="0" indent="0" algn="ctr" defTabSz="914400" eaLnBrk="1" fontAlgn="auto" latinLnBrk="1" hangingPunct="1">
                <a:lnSpc>
                  <a:spcPts val="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00" b="1" kern="0" dirty="0" err="1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도쿄시티에어터미널</a:t>
              </a:r>
              <a:endParaRPr kumimoji="0" lang="en-US" altLang="ko-KR" sz="1000" b="1" i="0" u="none" strike="noStrike" kern="0" cap="none" spc="0" normalizeH="0" baseline="0" noProof="0" dirty="0">
                <a:ln>
                  <a:solidFill>
                    <a:srgbClr val="352A6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C189DBE-7D57-9E6A-E7D2-1CD207724BA1}"/>
                </a:ext>
              </a:extLst>
            </p:cNvPr>
            <p:cNvSpPr/>
            <p:nvPr/>
          </p:nvSpPr>
          <p:spPr>
            <a:xfrm>
              <a:off x="5764675" y="6380853"/>
              <a:ext cx="1205266" cy="230400"/>
            </a:xfrm>
            <a:prstGeom prst="rect">
              <a:avLst/>
            </a:prstGeom>
            <a:solidFill>
              <a:srgbClr val="656565"/>
            </a:solidFill>
            <a:ln w="3175" cap="flat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cs"/>
                </a:rPr>
                <a:t>오사카의료센터</a:t>
              </a:r>
              <a:endParaRPr kumimoji="0" lang="en-US" altLang="ko-KR" sz="1000" b="1" i="0" u="none" strike="noStrike" kern="0" cap="none" spc="0" normalizeH="0" baseline="0" noProof="0" dirty="0">
                <a:ln>
                  <a:solidFill>
                    <a:srgbClr val="352A6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1E65961-8364-9090-C9E0-1260F7018B4C}"/>
                </a:ext>
              </a:extLst>
            </p:cNvPr>
            <p:cNvSpPr/>
            <p:nvPr/>
          </p:nvSpPr>
          <p:spPr>
            <a:xfrm>
              <a:off x="7038805" y="6380853"/>
              <a:ext cx="1205266" cy="230400"/>
            </a:xfrm>
            <a:prstGeom prst="rect">
              <a:avLst/>
            </a:prstGeom>
            <a:solidFill>
              <a:srgbClr val="656565"/>
            </a:solidFill>
            <a:ln w="3175" cap="flat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cs"/>
                </a:rPr>
                <a:t>도쿄대학교</a:t>
              </a:r>
              <a:endParaRPr kumimoji="0" lang="en-US" altLang="ko-KR" sz="1000" b="1" i="0" u="none" strike="noStrike" kern="0" cap="none" spc="0" normalizeH="0" baseline="0" noProof="0" dirty="0">
                <a:ln>
                  <a:solidFill>
                    <a:srgbClr val="352A6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A7595DB-E975-4EF4-9B44-6461EEB2F5C0}"/>
                </a:ext>
              </a:extLst>
            </p:cNvPr>
            <p:cNvSpPr/>
            <p:nvPr/>
          </p:nvSpPr>
          <p:spPr>
            <a:xfrm>
              <a:off x="8309856" y="6380853"/>
              <a:ext cx="1205266" cy="230400"/>
            </a:xfrm>
            <a:prstGeom prst="rect">
              <a:avLst/>
            </a:prstGeom>
            <a:solidFill>
              <a:srgbClr val="656565"/>
            </a:solidFill>
            <a:ln w="3175" cap="flat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00" b="1" kern="0" dirty="0" err="1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이이다시립병원</a:t>
              </a:r>
              <a:endParaRPr kumimoji="0" lang="en-US" altLang="ko-KR" sz="1000" b="1" i="0" u="none" strike="noStrike" kern="0" cap="none" spc="0" normalizeH="0" baseline="0" noProof="0" dirty="0">
                <a:ln>
                  <a:solidFill>
                    <a:srgbClr val="352A6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50" name="Google Shape;94;p25">
              <a:extLst>
                <a:ext uri="{FF2B5EF4-FFF2-40B4-BE49-F238E27FC236}">
                  <a16:creationId xmlns:a16="http://schemas.microsoft.com/office/drawing/2014/main" id="{501A24EE-326B-F79E-1BC0-9FA41213EA9E}"/>
                </a:ext>
              </a:extLst>
            </p:cNvPr>
            <p:cNvSpPr txBox="1"/>
            <p:nvPr/>
          </p:nvSpPr>
          <p:spPr>
            <a:xfrm>
              <a:off x="3673796" y="5911554"/>
              <a:ext cx="401778" cy="1535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lnSpc>
                  <a:spcPts val="1100"/>
                </a:lnSpc>
              </a:pPr>
              <a:r>
                <a:rPr lang="ko-KR" altLang="en-US" sz="1000" spc="-100" dirty="0">
                  <a:solidFill>
                    <a:schemeClr val="bg1">
                      <a:lumMod val="50000"/>
                    </a:schemeClr>
                  </a:solidFill>
                  <a:latin typeface="+mn-ea"/>
                  <a:cs typeface="NanumGothic"/>
                  <a:sym typeface="Nanum Gothic"/>
                </a:rPr>
                <a:t>일본</a:t>
              </a:r>
              <a:endParaRPr lang="en-US" altLang="ko-KR" sz="1000" spc="-100" dirty="0">
                <a:solidFill>
                  <a:schemeClr val="bg1">
                    <a:lumMod val="50000"/>
                  </a:schemeClr>
                </a:solidFill>
                <a:latin typeface="+mn-ea"/>
                <a:cs typeface="NanumGothic"/>
                <a:sym typeface="Nanum Gothic"/>
              </a:endParaRPr>
            </a:p>
          </p:txBody>
        </p:sp>
        <p:pic>
          <p:nvPicPr>
            <p:cNvPr id="1050" name="Picture 26" descr="Flag of Japan | Design, Colors &amp; Meaning | Britannica">
              <a:extLst>
                <a:ext uri="{FF2B5EF4-FFF2-40B4-BE49-F238E27FC236}">
                  <a16:creationId xmlns:a16="http://schemas.microsoft.com/office/drawing/2014/main" id="{5B1210E3-D6C6-4A93-2A5D-E2A2451F0C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1048" y="6109720"/>
              <a:ext cx="548533" cy="366146"/>
            </a:xfrm>
            <a:prstGeom prst="rect">
              <a:avLst/>
            </a:prstGeom>
            <a:noFill/>
            <a:effectLst>
              <a:outerShdw blurRad="12700" dist="127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2FC70B9F-A3D6-AF8A-2B3B-63663D74F35A}"/>
              </a:ext>
            </a:extLst>
          </p:cNvPr>
          <p:cNvCxnSpPr>
            <a:cxnSpLocks/>
          </p:cNvCxnSpPr>
          <p:nvPr/>
        </p:nvCxnSpPr>
        <p:spPr>
          <a:xfrm>
            <a:off x="3436996" y="1726918"/>
            <a:ext cx="612134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9DA1E762-FC0F-CEB7-512B-4DE845EAA40D}"/>
              </a:ext>
            </a:extLst>
          </p:cNvPr>
          <p:cNvCxnSpPr>
            <a:cxnSpLocks/>
          </p:cNvCxnSpPr>
          <p:nvPr/>
        </p:nvCxnSpPr>
        <p:spPr>
          <a:xfrm>
            <a:off x="3436996" y="2715292"/>
            <a:ext cx="612134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1078B22E-4C0C-B21A-F885-A12050CD6501}"/>
              </a:ext>
            </a:extLst>
          </p:cNvPr>
          <p:cNvCxnSpPr>
            <a:cxnSpLocks/>
          </p:cNvCxnSpPr>
          <p:nvPr/>
        </p:nvCxnSpPr>
        <p:spPr>
          <a:xfrm>
            <a:off x="3436996" y="3703666"/>
            <a:ext cx="612134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811FB195-5E57-242D-9055-D6983C87B468}"/>
              </a:ext>
            </a:extLst>
          </p:cNvPr>
          <p:cNvCxnSpPr>
            <a:cxnSpLocks/>
          </p:cNvCxnSpPr>
          <p:nvPr/>
        </p:nvCxnSpPr>
        <p:spPr>
          <a:xfrm>
            <a:off x="3436996" y="4692040"/>
            <a:ext cx="612134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C48630A1-CC1A-6053-D496-8A61E818A9AF}"/>
              </a:ext>
            </a:extLst>
          </p:cNvPr>
          <p:cNvCxnSpPr>
            <a:cxnSpLocks/>
          </p:cNvCxnSpPr>
          <p:nvPr/>
        </p:nvCxnSpPr>
        <p:spPr>
          <a:xfrm>
            <a:off x="3436996" y="5685546"/>
            <a:ext cx="612134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3293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35563ED5-6318-882C-4557-9DDA3A4AA2C6}"/>
              </a:ext>
            </a:extLst>
          </p:cNvPr>
          <p:cNvSpPr/>
          <p:nvPr/>
        </p:nvSpPr>
        <p:spPr>
          <a:xfrm>
            <a:off x="688087" y="2945840"/>
            <a:ext cx="1202454" cy="2202425"/>
          </a:xfrm>
          <a:prstGeom prst="rect">
            <a:avLst/>
          </a:prstGeom>
          <a:blipFill dpi="0" rotWithShape="1">
            <a:blip r:embed="rId2"/>
            <a:srcRect/>
            <a:stretch>
              <a:fillRect l="-80000" t="-60000" r="-120000" b="-80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21AE595-0D20-679E-78B9-E295E0CF4AC7}"/>
              </a:ext>
            </a:extLst>
          </p:cNvPr>
          <p:cNvSpPr/>
          <p:nvPr/>
        </p:nvSpPr>
        <p:spPr>
          <a:xfrm>
            <a:off x="688087" y="2956013"/>
            <a:ext cx="1202454" cy="2202425"/>
          </a:xfrm>
          <a:prstGeom prst="rect">
            <a:avLst/>
          </a:prstGeom>
          <a:solidFill>
            <a:srgbClr val="175A9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9D61DF1-DE38-5643-C108-9872D5828DB5}"/>
              </a:ext>
            </a:extLst>
          </p:cNvPr>
          <p:cNvSpPr/>
          <p:nvPr/>
        </p:nvSpPr>
        <p:spPr>
          <a:xfrm>
            <a:off x="1980909" y="2957604"/>
            <a:ext cx="3560487" cy="22024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C82B912-A792-5941-D1F3-D7B245BC2249}"/>
              </a:ext>
            </a:extLst>
          </p:cNvPr>
          <p:cNvSpPr/>
          <p:nvPr/>
        </p:nvSpPr>
        <p:spPr>
          <a:xfrm>
            <a:off x="5624526" y="2956013"/>
            <a:ext cx="3560487" cy="2202425"/>
          </a:xfrm>
          <a:prstGeom prst="rect">
            <a:avLst/>
          </a:prstGeom>
          <a:blipFill dpi="0" rotWithShape="1">
            <a:blip r:embed="rId4"/>
            <a:srcRect/>
            <a:stretch>
              <a:fillRect l="-20000" t="-20000" r="-20000" b="-20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A68356-048F-870E-2513-D405A67EE0D3}"/>
              </a:ext>
            </a:extLst>
          </p:cNvPr>
          <p:cNvSpPr txBox="1"/>
          <p:nvPr/>
        </p:nvSpPr>
        <p:spPr>
          <a:xfrm>
            <a:off x="695325" y="804534"/>
            <a:ext cx="47777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10</a:t>
            </a:r>
            <a:endParaRPr lang="ko-KR" altLang="en-US" sz="20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8D4C98AF-3960-4607-6DE1-C225A8CAF793}"/>
              </a:ext>
            </a:extLst>
          </p:cNvPr>
          <p:cNvGrpSpPr/>
          <p:nvPr/>
        </p:nvGrpSpPr>
        <p:grpSpPr>
          <a:xfrm>
            <a:off x="695325" y="1074735"/>
            <a:ext cx="8267700" cy="783084"/>
            <a:chOff x="695325" y="831169"/>
            <a:chExt cx="8267700" cy="78308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6426C6C-FADC-62DD-88A9-FFC419F3592D}"/>
                </a:ext>
              </a:extLst>
            </p:cNvPr>
            <p:cNvSpPr txBox="1"/>
            <p:nvPr/>
          </p:nvSpPr>
          <p:spPr>
            <a:xfrm>
              <a:off x="695325" y="831169"/>
              <a:ext cx="8267700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latinLnBrk="1"/>
              <a:r>
                <a:rPr lang="ko-KR" altLang="en-US" sz="3000" b="1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+mn-ea"/>
                </a:rPr>
                <a:t>통합관제센터 소개 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F86794D-64E8-5D83-D5B9-1E469E7A6993}"/>
                </a:ext>
              </a:extLst>
            </p:cNvPr>
            <p:cNvSpPr txBox="1"/>
            <p:nvPr/>
          </p:nvSpPr>
          <p:spPr>
            <a:xfrm>
              <a:off x="695325" y="1364569"/>
              <a:ext cx="8267700" cy="2496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15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14DA5"/>
                  </a:solidFill>
                  <a:latin typeface="+mn-ea"/>
                </a:rPr>
                <a:t>365</a:t>
              </a:r>
              <a:r>
                <a:rPr lang="ko-KR" altLang="en-US" sz="15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14DA5"/>
                  </a:solidFill>
                  <a:latin typeface="+mn-ea"/>
                </a:rPr>
                <a:t>일 </a:t>
              </a:r>
              <a:r>
                <a:rPr lang="en-US" altLang="ko-KR" sz="15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14DA5"/>
                  </a:solidFill>
                  <a:latin typeface="+mn-ea"/>
                </a:rPr>
                <a:t>24</a:t>
              </a:r>
              <a:r>
                <a:rPr lang="ko-KR" altLang="en-US" sz="15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14DA5"/>
                  </a:solidFill>
                  <a:latin typeface="+mn-ea"/>
                </a:rPr>
                <a:t>시간 </a:t>
              </a:r>
              <a:r>
                <a:rPr lang="ko-KR" altLang="en-US" sz="15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+mn-ea"/>
                </a:rPr>
                <a:t>통합관제센터 운영</a:t>
              </a:r>
              <a:r>
                <a:rPr lang="en-US" altLang="ko-KR" sz="15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14DA5"/>
                  </a:solidFill>
                  <a:latin typeface="+mn-ea"/>
                </a:rPr>
                <a:t>(1899-7275)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DDE4568-0D4A-BB91-01DD-BA8617268201}"/>
              </a:ext>
            </a:extLst>
          </p:cNvPr>
          <p:cNvGrpSpPr/>
          <p:nvPr/>
        </p:nvGrpSpPr>
        <p:grpSpPr>
          <a:xfrm>
            <a:off x="695326" y="5458288"/>
            <a:ext cx="8490720" cy="1399711"/>
            <a:chOff x="743740" y="5458289"/>
            <a:chExt cx="8482078" cy="1352086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04522A7-B0BB-DAA7-7A44-1E0DAEC998D6}"/>
                </a:ext>
              </a:extLst>
            </p:cNvPr>
            <p:cNvSpPr/>
            <p:nvPr/>
          </p:nvSpPr>
          <p:spPr>
            <a:xfrm>
              <a:off x="743740" y="5458289"/>
              <a:ext cx="8482078" cy="1352086"/>
            </a:xfrm>
            <a:prstGeom prst="rect">
              <a:avLst/>
            </a:prstGeom>
            <a:solidFill>
              <a:srgbClr val="F2F2F2"/>
            </a:solidFill>
            <a:ln w="3175" cap="flat" cmpd="thinThick" algn="ctr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ffectLst/>
          </p:spPr>
          <p:txBody>
            <a:bodyPr wrap="none" rtlCol="0" anchor="ctr">
              <a:no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>
                <a:ln>
                  <a:solidFill>
                    <a:srgbClr val="333333">
                      <a:alpha val="0"/>
                    </a:srgbClr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D996996E-F97F-49EF-2AE4-1D93CC140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39817" y="5634885"/>
              <a:ext cx="710140" cy="612782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558D0D70-03C4-B512-123E-851ABA829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39931" y="5634885"/>
              <a:ext cx="704413" cy="572694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C32E2897-9637-D6F6-841D-FA73CC543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16060" y="5634885"/>
              <a:ext cx="423793" cy="538332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1E9E0F-4C89-8FB5-2038-91493A1C4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55572" y="5634885"/>
              <a:ext cx="652870" cy="566966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70B9B16B-994E-A69E-259E-8BCBC3651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64633" y="5634885"/>
              <a:ext cx="773136" cy="62996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32BD9CA-2025-912B-B0D1-260AA30233BD}"/>
                </a:ext>
              </a:extLst>
            </p:cNvPr>
            <p:cNvSpPr txBox="1"/>
            <p:nvPr/>
          </p:nvSpPr>
          <p:spPr>
            <a:xfrm>
              <a:off x="951714" y="6378954"/>
              <a:ext cx="1285202" cy="28221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 defTabSz="914400">
                <a:lnSpc>
                  <a:spcPct val="110000"/>
                </a:lnSpc>
              </a:pPr>
              <a:r>
                <a:rPr lang="ko-KR" altLang="en-US" sz="1200" b="1" spc="-100" dirty="0">
                  <a:ln>
                    <a:solidFill>
                      <a:srgbClr val="04457D">
                        <a:shade val="50000"/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+mn-ea"/>
                </a:rPr>
                <a:t>주차장 이용안내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D76B6EB-5CBA-C1F7-8647-21965A80F7D7}"/>
                </a:ext>
              </a:extLst>
            </p:cNvPr>
            <p:cNvSpPr/>
            <p:nvPr/>
          </p:nvSpPr>
          <p:spPr>
            <a:xfrm>
              <a:off x="7534814" y="5609512"/>
              <a:ext cx="3382" cy="1049641"/>
            </a:xfrm>
            <a:prstGeom prst="rect">
              <a:avLst/>
            </a:prstGeom>
            <a:solidFill>
              <a:srgbClr val="C9D5EE"/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536D2DD-1210-0695-3B47-F907D25A2AEE}"/>
                </a:ext>
              </a:extLst>
            </p:cNvPr>
            <p:cNvSpPr/>
            <p:nvPr/>
          </p:nvSpPr>
          <p:spPr>
            <a:xfrm>
              <a:off x="5837046" y="5609512"/>
              <a:ext cx="3382" cy="1049641"/>
            </a:xfrm>
            <a:prstGeom prst="rect">
              <a:avLst/>
            </a:prstGeom>
            <a:solidFill>
              <a:srgbClr val="C9D5EE"/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E4FDC1E8-9A49-E08F-5407-8096D6CE3F3D}"/>
                </a:ext>
              </a:extLst>
            </p:cNvPr>
            <p:cNvSpPr/>
            <p:nvPr/>
          </p:nvSpPr>
          <p:spPr>
            <a:xfrm>
              <a:off x="4139277" y="5609512"/>
              <a:ext cx="3382" cy="1049641"/>
            </a:xfrm>
            <a:prstGeom prst="rect">
              <a:avLst/>
            </a:prstGeom>
            <a:solidFill>
              <a:srgbClr val="C9D5EE"/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3EE4B110-67B6-F353-A6AD-106610DEBB89}"/>
                </a:ext>
              </a:extLst>
            </p:cNvPr>
            <p:cNvSpPr/>
            <p:nvPr/>
          </p:nvSpPr>
          <p:spPr>
            <a:xfrm>
              <a:off x="2441509" y="5609512"/>
              <a:ext cx="3382" cy="1049641"/>
            </a:xfrm>
            <a:prstGeom prst="rect">
              <a:avLst/>
            </a:prstGeom>
            <a:solidFill>
              <a:srgbClr val="C9D5EE"/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E45559DD-568A-4E84-C57D-679AA8C88B6B}"/>
                </a:ext>
              </a:extLst>
            </p:cNvPr>
            <p:cNvSpPr/>
            <p:nvPr/>
          </p:nvSpPr>
          <p:spPr>
            <a:xfrm>
              <a:off x="9222436" y="5609512"/>
              <a:ext cx="3382" cy="1049641"/>
            </a:xfrm>
            <a:prstGeom prst="rect">
              <a:avLst/>
            </a:prstGeom>
            <a:solidFill>
              <a:srgbClr val="C9D5EE"/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DD0F5BC-563D-9B0D-2E24-A16B4355DE60}"/>
                </a:ext>
              </a:extLst>
            </p:cNvPr>
            <p:cNvSpPr txBox="1"/>
            <p:nvPr/>
          </p:nvSpPr>
          <p:spPr>
            <a:xfrm>
              <a:off x="2651751" y="6378954"/>
              <a:ext cx="1285202" cy="28221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 defTabSz="914400">
                <a:lnSpc>
                  <a:spcPct val="110000"/>
                </a:lnSpc>
              </a:pPr>
              <a:r>
                <a:rPr lang="ko-KR" altLang="en-US" sz="1200" b="1" spc="-100" dirty="0">
                  <a:ln>
                    <a:solidFill>
                      <a:srgbClr val="04457D">
                        <a:shade val="50000"/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+mn-ea"/>
                </a:rPr>
                <a:t>장애접수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A8DD75A-3A12-6EAC-CF3D-A3153D6FAA0A}"/>
                </a:ext>
              </a:extLst>
            </p:cNvPr>
            <p:cNvSpPr txBox="1"/>
            <p:nvPr/>
          </p:nvSpPr>
          <p:spPr>
            <a:xfrm>
              <a:off x="4351787" y="6378954"/>
              <a:ext cx="1285202" cy="28221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 defTabSz="914400"/>
              <a:r>
                <a:rPr lang="ko-KR" altLang="en-US" sz="1200" b="1" spc="-100" dirty="0">
                  <a:ln>
                    <a:solidFill>
                      <a:srgbClr val="04457D">
                        <a:shade val="50000"/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+mn-ea"/>
                </a:rPr>
                <a:t>원격대응</a:t>
              </a:r>
            </a:p>
            <a:p>
              <a:pPr algn="ctr" defTabSz="914400"/>
              <a:r>
                <a:rPr lang="en-US" altLang="ko-KR" sz="1200" b="1" spc="-100" dirty="0">
                  <a:ln>
                    <a:solidFill>
                      <a:srgbClr val="04457D">
                        <a:shade val="50000"/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+mn-ea"/>
                </a:rPr>
                <a:t>(</a:t>
              </a:r>
              <a:r>
                <a:rPr lang="ko-KR" altLang="en-US" sz="1200" b="1" spc="-100" dirty="0">
                  <a:ln>
                    <a:solidFill>
                      <a:srgbClr val="04457D">
                        <a:shade val="50000"/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+mn-ea"/>
                </a:rPr>
                <a:t>서비스 직원 상주</a:t>
              </a:r>
              <a:r>
                <a:rPr lang="en-US" altLang="ko-KR" sz="1200" b="1" spc="-100" dirty="0">
                  <a:ln>
                    <a:solidFill>
                      <a:srgbClr val="04457D">
                        <a:shade val="50000"/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+mn-ea"/>
                </a:rPr>
                <a:t>)</a:t>
              </a:r>
              <a:endParaRPr lang="ko-KR" altLang="en-US" sz="1200" b="1" spc="-100" dirty="0">
                <a:ln>
                  <a:solidFill>
                    <a:srgbClr val="04457D">
                      <a:shade val="50000"/>
                      <a:alpha val="0"/>
                    </a:srgbClr>
                  </a:solidFill>
                </a:ln>
                <a:solidFill>
                  <a:srgbClr val="262626"/>
                </a:solidFill>
                <a:latin typeface="+mn-ea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BC78C9B-2425-3A73-F16F-9F1D5260E3E6}"/>
                </a:ext>
              </a:extLst>
            </p:cNvPr>
            <p:cNvSpPr txBox="1"/>
            <p:nvPr/>
          </p:nvSpPr>
          <p:spPr>
            <a:xfrm>
              <a:off x="6042875" y="6378954"/>
              <a:ext cx="1285202" cy="28221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 defTabSz="914400">
                <a:lnSpc>
                  <a:spcPct val="110000"/>
                </a:lnSpc>
              </a:pPr>
              <a:r>
                <a:rPr lang="ko-KR" altLang="en-US" sz="1200" b="1" spc="-100" dirty="0">
                  <a:ln>
                    <a:solidFill>
                      <a:srgbClr val="04457D">
                        <a:shade val="50000"/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+mn-ea"/>
                </a:rPr>
                <a:t>주차장 운영지원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4BC4611-ECEF-087D-20B4-EA5B63EC9D74}"/>
                </a:ext>
              </a:extLst>
            </p:cNvPr>
            <p:cNvSpPr txBox="1"/>
            <p:nvPr/>
          </p:nvSpPr>
          <p:spPr>
            <a:xfrm>
              <a:off x="7733964" y="6378954"/>
              <a:ext cx="1285202" cy="28221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 defTabSz="914400">
                <a:lnSpc>
                  <a:spcPct val="110000"/>
                </a:lnSpc>
              </a:pPr>
              <a:r>
                <a:rPr lang="ko-KR" altLang="en-US" sz="1200" b="1" spc="-100" dirty="0">
                  <a:ln>
                    <a:solidFill>
                      <a:srgbClr val="04457D">
                        <a:shade val="50000"/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+mn-ea"/>
                </a:rPr>
                <a:t>응답률 </a:t>
              </a:r>
              <a:r>
                <a:rPr lang="en-US" altLang="ko-KR" sz="1200" b="1" spc="-100" dirty="0">
                  <a:ln>
                    <a:solidFill>
                      <a:srgbClr val="04457D">
                        <a:shade val="50000"/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+mn-ea"/>
                </a:rPr>
                <a:t>99%</a:t>
              </a:r>
              <a:r>
                <a:rPr lang="ko-KR" altLang="en-US" sz="1200" b="1" spc="-100" dirty="0">
                  <a:ln>
                    <a:solidFill>
                      <a:srgbClr val="04457D">
                        <a:shade val="50000"/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+mn-ea"/>
                </a:rPr>
                <a:t>이상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9E8BCFD6-AF41-05CD-A0B4-F1F65C85A544}"/>
              </a:ext>
            </a:extLst>
          </p:cNvPr>
          <p:cNvSpPr txBox="1"/>
          <p:nvPr/>
        </p:nvSpPr>
        <p:spPr>
          <a:xfrm>
            <a:off x="674740" y="2128944"/>
            <a:ext cx="4535889" cy="63081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ko-KR"/>
            </a:defPPr>
            <a:lvl1pPr>
              <a:defRPr sz="1600" spc="-100">
                <a:latin typeface="KoPub돋움체 Medium" pitchFamily="18" charset="-127"/>
                <a:ea typeface="KoPub돋움체 Medium" pitchFamily="18" charset="-127"/>
              </a:defRPr>
            </a:lvl1pPr>
          </a:lstStyle>
          <a:p>
            <a:r>
              <a:rPr lang="ko-KR" altLang="en-US" sz="1500" spc="-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  <a:ea typeface="+mn-ea"/>
              </a:rPr>
              <a:t>아마노코리아</a:t>
            </a:r>
            <a:r>
              <a:rPr lang="ko-KR" altLang="en-US" sz="1500" spc="-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  <a:ea typeface="+mn-ea"/>
              </a:rPr>
              <a:t> 고객은 언제 어디서든 </a:t>
            </a:r>
            <a:r>
              <a:rPr lang="en-US" altLang="ko-KR" sz="1500" spc="-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  <a:ea typeface="+mn-ea"/>
              </a:rPr>
              <a:t>AS</a:t>
            </a:r>
            <a:r>
              <a:rPr lang="ko-KR" altLang="en-US" sz="1500" spc="-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  <a:ea typeface="+mn-ea"/>
              </a:rPr>
              <a:t>접수 가능</a:t>
            </a:r>
            <a:endParaRPr lang="en-US" altLang="ko-KR" sz="1500" spc="-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00000"/>
              </a:solidFill>
              <a:latin typeface="+mn-ea"/>
              <a:ea typeface="+mn-ea"/>
            </a:endParaRPr>
          </a:p>
          <a:p>
            <a:r>
              <a:rPr lang="ko-KR" altLang="en-US" sz="2500" b="1" spc="-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00"/>
                </a:solidFill>
                <a:latin typeface="+mn-ea"/>
                <a:ea typeface="+mn-ea"/>
              </a:rPr>
              <a:t>통합센터 응답률</a:t>
            </a:r>
            <a:r>
              <a:rPr lang="ko-KR" altLang="en-US" sz="2500" b="1" spc="-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14DA5"/>
                </a:solidFill>
                <a:latin typeface="+mn-ea"/>
                <a:ea typeface="+mn-ea"/>
              </a:rPr>
              <a:t> </a:t>
            </a:r>
            <a:r>
              <a:rPr lang="en-US" altLang="ko-KR" sz="2500" b="1" spc="-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14DA5"/>
                </a:solidFill>
                <a:latin typeface="+mn-ea"/>
                <a:ea typeface="+mn-ea"/>
              </a:rPr>
              <a:t>99%</a:t>
            </a:r>
            <a:r>
              <a:rPr lang="ko-KR" altLang="en-US" sz="2500" b="1" spc="-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14DA5"/>
                </a:solidFill>
                <a:latin typeface="+mn-ea"/>
                <a:ea typeface="+mn-ea"/>
              </a:rPr>
              <a:t>이상</a:t>
            </a:r>
            <a:endParaRPr lang="en-US" altLang="ko-KR" sz="2500" b="1" spc="-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114DA5"/>
              </a:solidFill>
              <a:latin typeface="+mn-ea"/>
              <a:ea typeface="+mn-ea"/>
            </a:endParaRPr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D026BAC-7A51-2481-7650-69FB510B2827}"/>
              </a:ext>
            </a:extLst>
          </p:cNvPr>
          <p:cNvGrpSpPr/>
          <p:nvPr/>
        </p:nvGrpSpPr>
        <p:grpSpPr>
          <a:xfrm>
            <a:off x="633000" y="345647"/>
            <a:ext cx="8651526" cy="246221"/>
            <a:chOff x="633000" y="345647"/>
            <a:chExt cx="8651526" cy="246221"/>
          </a:xfrm>
        </p:grpSpPr>
        <p:sp>
          <p:nvSpPr>
            <p:cNvPr id="52" name="Object 104">
              <a:extLst>
                <a:ext uri="{FF2B5EF4-FFF2-40B4-BE49-F238E27FC236}">
                  <a16:creationId xmlns:a16="http://schemas.microsoft.com/office/drawing/2014/main" id="{7D319820-D209-48BD-C681-BB6CE7E7E17D}"/>
                </a:ext>
              </a:extLst>
            </p:cNvPr>
            <p:cNvSpPr txBox="1"/>
            <p:nvPr/>
          </p:nvSpPr>
          <p:spPr>
            <a:xfrm>
              <a:off x="6309729" y="345647"/>
              <a:ext cx="1728381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Worldwide Parking NO.1</a:t>
              </a:r>
            </a:p>
          </p:txBody>
        </p:sp>
        <p:sp>
          <p:nvSpPr>
            <p:cNvPr id="53" name="Object 103">
              <a:extLst>
                <a:ext uri="{FF2B5EF4-FFF2-40B4-BE49-F238E27FC236}">
                  <a16:creationId xmlns:a16="http://schemas.microsoft.com/office/drawing/2014/main" id="{03CD3EBF-2C58-0A4E-7726-300C21EE2C45}"/>
                </a:ext>
              </a:extLst>
            </p:cNvPr>
            <p:cNvSpPr txBox="1"/>
            <p:nvPr/>
          </p:nvSpPr>
          <p:spPr>
            <a:xfrm>
              <a:off x="644526" y="345647"/>
              <a:ext cx="2821045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Total Parking Management System </a:t>
              </a:r>
            </a:p>
          </p:txBody>
        </p:sp>
        <p:pic>
          <p:nvPicPr>
            <p:cNvPr id="59" name="그래픽 58">
              <a:extLst>
                <a:ext uri="{FF2B5EF4-FFF2-40B4-BE49-F238E27FC236}">
                  <a16:creationId xmlns:a16="http://schemas.microsoft.com/office/drawing/2014/main" id="{BDDB5C7F-25DA-64D6-C0FC-4ED9D6D70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985778" y="403370"/>
              <a:ext cx="780548" cy="126265"/>
            </a:xfrm>
            <a:prstGeom prst="rect">
              <a:avLst/>
            </a:prstGeom>
          </p:spPr>
        </p:pic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5AA28E4E-8C8A-3076-7AFF-1F9F41EC0120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580659"/>
              <a:ext cx="864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C5DF3101-EFA5-38F6-9A13-DA545E15E8A7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7CCBF4B9-3318-F0F1-058D-E70B2E9EC89E}"/>
                </a:ext>
              </a:extLst>
            </p:cNvPr>
            <p:cNvCxnSpPr>
              <a:cxnSpLocks/>
            </p:cNvCxnSpPr>
            <p:nvPr/>
          </p:nvCxnSpPr>
          <p:spPr>
            <a:xfrm>
              <a:off x="6327285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50B9D523-52B2-AD73-E8A5-A4AFBCA2BB1B}"/>
                </a:ext>
              </a:extLst>
            </p:cNvPr>
            <p:cNvGrpSpPr/>
            <p:nvPr/>
          </p:nvGrpSpPr>
          <p:grpSpPr>
            <a:xfrm>
              <a:off x="8825325" y="346659"/>
              <a:ext cx="447675" cy="234000"/>
              <a:chOff x="8624475" y="251409"/>
              <a:chExt cx="447675" cy="234000"/>
            </a:xfrm>
          </p:grpSpPr>
          <p:cxnSp>
            <p:nvCxnSpPr>
              <p:cNvPr id="67" name="직선 연결선 66">
                <a:extLst>
                  <a:ext uri="{FF2B5EF4-FFF2-40B4-BE49-F238E27FC236}">
                    <a16:creationId xmlns:a16="http://schemas.microsoft.com/office/drawing/2014/main" id="{A06F9619-0D56-B604-29C2-B05B9F2B22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4475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직선 연결선 67">
                <a:extLst>
                  <a:ext uri="{FF2B5EF4-FFF2-40B4-BE49-F238E27FC236}">
                    <a16:creationId xmlns:a16="http://schemas.microsoft.com/office/drawing/2014/main" id="{EC5035A1-F408-874D-49D6-D107BC933F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2150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Rectangle 9">
              <a:extLst>
                <a:ext uri="{FF2B5EF4-FFF2-40B4-BE49-F238E27FC236}">
                  <a16:creationId xmlns:a16="http://schemas.microsoft.com/office/drawing/2014/main" id="{47317200-2AE4-0E7F-9B22-B3ACF38DE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3726" y="347068"/>
              <a:ext cx="460800" cy="24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marL="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7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74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1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49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36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23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710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98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 kern="1200" baseline="0" noProof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t>P.</a:t>
              </a:r>
              <a:fld id="{625A4F5B-2CBB-4175-9E0C-5C64BCE0D65F}" type="slidenum">
                <a:rPr lang="en-US" altLang="ko-KR" sz="1000" kern="1200" baseline="0" noProof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15</a:t>
              </a:fld>
              <a:endParaRPr lang="en-US" altLang="ko-KR" sz="1000" kern="120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66" name="직선 연결선 65">
              <a:extLst>
                <a:ext uri="{FF2B5EF4-FFF2-40B4-BE49-F238E27FC236}">
                  <a16:creationId xmlns:a16="http://schemas.microsoft.com/office/drawing/2014/main" id="{C4898C8C-AD9F-2932-22E8-01151685969E}"/>
                </a:ext>
              </a:extLst>
            </p:cNvPr>
            <p:cNvCxnSpPr>
              <a:cxnSpLocks/>
            </p:cNvCxnSpPr>
            <p:nvPr/>
          </p:nvCxnSpPr>
          <p:spPr>
            <a:xfrm>
              <a:off x="7907719" y="345647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3" name="object 10">
            <a:extLst>
              <a:ext uri="{FF2B5EF4-FFF2-40B4-BE49-F238E27FC236}">
                <a16:creationId xmlns:a16="http://schemas.microsoft.com/office/drawing/2014/main" id="{7F6C0068-3144-910B-9E8C-1619F66A76EC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829628" y="1229618"/>
            <a:ext cx="2362099" cy="1515749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77788CBF-E8A9-8196-40E3-A8B9BAD0EF9C}"/>
              </a:ext>
            </a:extLst>
          </p:cNvPr>
          <p:cNvSpPr txBox="1"/>
          <p:nvPr/>
        </p:nvSpPr>
        <p:spPr>
          <a:xfrm>
            <a:off x="6782720" y="1252109"/>
            <a:ext cx="2227473" cy="271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ko-KR" altLang="en-US" sz="1200" b="1" i="0" spc="-150" dirty="0">
                <a:solidFill>
                  <a:srgbClr val="AF6E26"/>
                </a:solidFill>
                <a:effectLst/>
                <a:latin typeface="+mn-ea"/>
              </a:rPr>
              <a:t>콜센터품질 우수 인증서</a:t>
            </a:r>
            <a:endParaRPr lang="ko-KR" altLang="en-US" sz="1200" b="1" spc="-150" dirty="0">
              <a:solidFill>
                <a:srgbClr val="AF6E26"/>
              </a:solidFill>
              <a:latin typeface="+mn-ea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1199A1B7-68F3-1F29-5735-A8F7FC938AEA}"/>
              </a:ext>
            </a:extLst>
          </p:cNvPr>
          <p:cNvSpPr/>
          <p:nvPr/>
        </p:nvSpPr>
        <p:spPr>
          <a:xfrm>
            <a:off x="1978558" y="4889045"/>
            <a:ext cx="3560487" cy="288000"/>
          </a:xfrm>
          <a:prstGeom prst="rect">
            <a:avLst/>
          </a:prstGeom>
          <a:solidFill>
            <a:srgbClr val="004F9D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b="1" spc="100" dirty="0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본사</a:t>
            </a:r>
            <a:endParaRPr lang="ko-KR" altLang="en-US" sz="1300" b="1" spc="1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9" name="그래픽 8">
            <a:extLst>
              <a:ext uri="{FF2B5EF4-FFF2-40B4-BE49-F238E27FC236}">
                <a16:creationId xmlns:a16="http://schemas.microsoft.com/office/drawing/2014/main" id="{9837BE9A-8817-DD9C-6FDE-E35101DF69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8692" y="3521278"/>
            <a:ext cx="1062404" cy="1062404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BC8BBAF4-BACF-8B8C-0280-C31A9AFAE967}"/>
              </a:ext>
            </a:extLst>
          </p:cNvPr>
          <p:cNvSpPr/>
          <p:nvPr/>
        </p:nvSpPr>
        <p:spPr>
          <a:xfrm>
            <a:off x="5622174" y="4888265"/>
            <a:ext cx="3560487" cy="288000"/>
          </a:xfrm>
          <a:prstGeom prst="rect">
            <a:avLst/>
          </a:prstGeom>
          <a:solidFill>
            <a:srgbClr val="004F9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b="1" spc="100" dirty="0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마곡 센터</a:t>
            </a:r>
            <a:endParaRPr lang="ko-KR" altLang="en-US" sz="1300" b="1" spc="1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0564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>
            <a:extLst>
              <a:ext uri="{FF2B5EF4-FFF2-40B4-BE49-F238E27FC236}">
                <a16:creationId xmlns:a16="http://schemas.microsoft.com/office/drawing/2014/main" id="{42410CF0-72C5-E2C7-032C-B1B1B8DC32A4}"/>
              </a:ext>
            </a:extLst>
          </p:cNvPr>
          <p:cNvGrpSpPr/>
          <p:nvPr/>
        </p:nvGrpSpPr>
        <p:grpSpPr>
          <a:xfrm>
            <a:off x="695325" y="1933185"/>
            <a:ext cx="8589201" cy="4304390"/>
            <a:chOff x="695325" y="1933185"/>
            <a:chExt cx="8566199" cy="4304390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E03DDE2A-C026-6382-9D01-30F5D8D043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678" t="8366" r="29948" b="9930"/>
            <a:stretch/>
          </p:blipFill>
          <p:spPr>
            <a:xfrm>
              <a:off x="695325" y="1933185"/>
              <a:ext cx="2088000" cy="180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1E0CAF3-68B8-BDFD-A635-261A1103C01E}"/>
                </a:ext>
              </a:extLst>
            </p:cNvPr>
            <p:cNvSpPr/>
            <p:nvPr/>
          </p:nvSpPr>
          <p:spPr>
            <a:xfrm>
              <a:off x="695325" y="1936377"/>
              <a:ext cx="2088000" cy="1800000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solidFill>
                    <a:srgbClr val="352A6D">
                      <a:shade val="50000"/>
                      <a:alpha val="0"/>
                    </a:srgbClr>
                  </a:solidFill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pic>
          <p:nvPicPr>
            <p:cNvPr id="51" name="그림 50">
              <a:extLst>
                <a:ext uri="{FF2B5EF4-FFF2-40B4-BE49-F238E27FC236}">
                  <a16:creationId xmlns:a16="http://schemas.microsoft.com/office/drawing/2014/main" id="{E567407F-3456-2092-E023-109EA97C76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678" t="8366" r="29948" b="9930"/>
            <a:stretch/>
          </p:blipFill>
          <p:spPr>
            <a:xfrm>
              <a:off x="5014125" y="1933185"/>
              <a:ext cx="2088000" cy="180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5FA708E-B200-9827-AC09-E5EAA4519794}"/>
                </a:ext>
              </a:extLst>
            </p:cNvPr>
            <p:cNvSpPr/>
            <p:nvPr/>
          </p:nvSpPr>
          <p:spPr>
            <a:xfrm>
              <a:off x="5014125" y="1936377"/>
              <a:ext cx="2088000" cy="1800000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solidFill>
                    <a:srgbClr val="352A6D">
                      <a:shade val="50000"/>
                      <a:alpha val="0"/>
                    </a:srgbClr>
                  </a:solidFill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pic>
          <p:nvPicPr>
            <p:cNvPr id="56" name="그림 55">
              <a:extLst>
                <a:ext uri="{FF2B5EF4-FFF2-40B4-BE49-F238E27FC236}">
                  <a16:creationId xmlns:a16="http://schemas.microsoft.com/office/drawing/2014/main" id="{70F32922-B049-63EF-B64B-E6F51B9009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678" t="8366" r="29948" b="9930"/>
            <a:stretch/>
          </p:blipFill>
          <p:spPr>
            <a:xfrm>
              <a:off x="2854725" y="1933185"/>
              <a:ext cx="2088000" cy="180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9F114AB-C038-2F57-EEC0-B1897F63E50D}"/>
                </a:ext>
              </a:extLst>
            </p:cNvPr>
            <p:cNvSpPr/>
            <p:nvPr/>
          </p:nvSpPr>
          <p:spPr>
            <a:xfrm>
              <a:off x="2854725" y="1936377"/>
              <a:ext cx="2088000" cy="1800000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solidFill>
                    <a:srgbClr val="352A6D">
                      <a:shade val="50000"/>
                      <a:alpha val="0"/>
                    </a:srgbClr>
                  </a:solidFill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pic>
          <p:nvPicPr>
            <p:cNvPr id="66" name="그림 65">
              <a:extLst>
                <a:ext uri="{FF2B5EF4-FFF2-40B4-BE49-F238E27FC236}">
                  <a16:creationId xmlns:a16="http://schemas.microsoft.com/office/drawing/2014/main" id="{D4B0A1F9-8991-AB2C-7CC0-7E1525E572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678" t="8366" r="29948" b="9930"/>
            <a:stretch/>
          </p:blipFill>
          <p:spPr>
            <a:xfrm>
              <a:off x="7173524" y="4133460"/>
              <a:ext cx="2088000" cy="180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3691097A-1B85-A771-E22C-76C14EEC5145}"/>
                </a:ext>
              </a:extLst>
            </p:cNvPr>
            <p:cNvSpPr/>
            <p:nvPr/>
          </p:nvSpPr>
          <p:spPr>
            <a:xfrm>
              <a:off x="7173524" y="4136652"/>
              <a:ext cx="2088000" cy="1800000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solidFill>
                    <a:srgbClr val="352A6D">
                      <a:shade val="50000"/>
                      <a:alpha val="0"/>
                    </a:srgbClr>
                  </a:solidFill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pic>
          <p:nvPicPr>
            <p:cNvPr id="71" name="그림 70">
              <a:extLst>
                <a:ext uri="{FF2B5EF4-FFF2-40B4-BE49-F238E27FC236}">
                  <a16:creationId xmlns:a16="http://schemas.microsoft.com/office/drawing/2014/main" id="{A03FF892-3724-7E85-BB1D-B7E7BA1507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678" t="8366" r="29948" b="9930"/>
            <a:stretch/>
          </p:blipFill>
          <p:spPr>
            <a:xfrm>
              <a:off x="5014125" y="4133460"/>
              <a:ext cx="2088000" cy="180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09A32CF5-0594-0FCD-DB7A-25336DE113A7}"/>
                </a:ext>
              </a:extLst>
            </p:cNvPr>
            <p:cNvSpPr/>
            <p:nvPr/>
          </p:nvSpPr>
          <p:spPr>
            <a:xfrm>
              <a:off x="5014125" y="4136652"/>
              <a:ext cx="2088000" cy="1800000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solidFill>
                    <a:srgbClr val="352A6D">
                      <a:shade val="50000"/>
                      <a:alpha val="0"/>
                    </a:srgbClr>
                  </a:solidFill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pic>
          <p:nvPicPr>
            <p:cNvPr id="77" name="그림 76">
              <a:extLst>
                <a:ext uri="{FF2B5EF4-FFF2-40B4-BE49-F238E27FC236}">
                  <a16:creationId xmlns:a16="http://schemas.microsoft.com/office/drawing/2014/main" id="{76FD9323-E09B-925B-C7BE-5AF32B085B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678" t="8366" r="29948" b="9930"/>
            <a:stretch/>
          </p:blipFill>
          <p:spPr>
            <a:xfrm>
              <a:off x="2854725" y="4133460"/>
              <a:ext cx="2088000" cy="180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80" name="직사각형 79">
              <a:extLst>
                <a:ext uri="{FF2B5EF4-FFF2-40B4-BE49-F238E27FC236}">
                  <a16:creationId xmlns:a16="http://schemas.microsoft.com/office/drawing/2014/main" id="{332EC0A8-16CB-C64D-8A20-56C725F8AB72}"/>
                </a:ext>
              </a:extLst>
            </p:cNvPr>
            <p:cNvSpPr/>
            <p:nvPr/>
          </p:nvSpPr>
          <p:spPr>
            <a:xfrm>
              <a:off x="2854725" y="4136652"/>
              <a:ext cx="2088000" cy="1800000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solidFill>
                    <a:srgbClr val="352A6D">
                      <a:shade val="50000"/>
                      <a:alpha val="0"/>
                    </a:srgbClr>
                  </a:solidFill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25782D37-B3FD-D7C1-5E89-48187E8C757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54725" y="1933185"/>
              <a:ext cx="2088000" cy="180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4" name="그림 83">
              <a:extLst>
                <a:ext uri="{FF2B5EF4-FFF2-40B4-BE49-F238E27FC236}">
                  <a16:creationId xmlns:a16="http://schemas.microsoft.com/office/drawing/2014/main" id="{CD70F633-897B-78FA-DC51-0690E1F0F1A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14125" y="1933185"/>
              <a:ext cx="2088000" cy="180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6" name="그림 45">
              <a:extLst>
                <a:ext uri="{FF2B5EF4-FFF2-40B4-BE49-F238E27FC236}">
                  <a16:creationId xmlns:a16="http://schemas.microsoft.com/office/drawing/2014/main" id="{5060F884-3FBA-8F48-052A-9712C81C3E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678" t="8366" r="29948" b="9930"/>
            <a:stretch/>
          </p:blipFill>
          <p:spPr>
            <a:xfrm>
              <a:off x="7173524" y="1933185"/>
              <a:ext cx="2088000" cy="180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6F05D6D-E012-1F00-B8C2-20536E476C31}"/>
                </a:ext>
              </a:extLst>
            </p:cNvPr>
            <p:cNvSpPr/>
            <p:nvPr/>
          </p:nvSpPr>
          <p:spPr>
            <a:xfrm>
              <a:off x="7173524" y="1936377"/>
              <a:ext cx="2088000" cy="1800000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solidFill>
                    <a:srgbClr val="352A6D">
                      <a:shade val="50000"/>
                      <a:alpha val="0"/>
                    </a:srgbClr>
                  </a:solidFill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pic>
          <p:nvPicPr>
            <p:cNvPr id="85" name="그림 84">
              <a:extLst>
                <a:ext uri="{FF2B5EF4-FFF2-40B4-BE49-F238E27FC236}">
                  <a16:creationId xmlns:a16="http://schemas.microsoft.com/office/drawing/2014/main" id="{94DF693A-90B8-B04F-4F11-5BAA8426E2E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73524" y="1933185"/>
              <a:ext cx="2088000" cy="180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BF419A71-B986-B991-1DBE-FC5750AB35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678" t="8366" r="29948" b="9930"/>
            <a:stretch/>
          </p:blipFill>
          <p:spPr>
            <a:xfrm>
              <a:off x="695325" y="4133460"/>
              <a:ext cx="2088000" cy="180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3AF28BA1-014F-B0B6-D5C6-16AA4D325387}"/>
                </a:ext>
              </a:extLst>
            </p:cNvPr>
            <p:cNvSpPr/>
            <p:nvPr/>
          </p:nvSpPr>
          <p:spPr>
            <a:xfrm>
              <a:off x="695325" y="4136652"/>
              <a:ext cx="2088000" cy="1800000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solidFill>
                    <a:srgbClr val="352A6D">
                      <a:shade val="50000"/>
                      <a:alpha val="0"/>
                    </a:srgbClr>
                  </a:solidFill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E1D3C980-3F38-DF88-31A1-5DB991DCFE8D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6"/>
            <a:srcRect t="7078" b="9903"/>
            <a:stretch/>
          </p:blipFill>
          <p:spPr>
            <a:xfrm>
              <a:off x="695325" y="4133460"/>
              <a:ext cx="2088000" cy="180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7" name="Picture 9">
              <a:extLst>
                <a:ext uri="{FF2B5EF4-FFF2-40B4-BE49-F238E27FC236}">
                  <a16:creationId xmlns:a16="http://schemas.microsoft.com/office/drawing/2014/main" id="{277D9530-DA45-46EF-FF34-364FF534686E}"/>
                </a:ext>
              </a:extLst>
            </p:cNvPr>
            <p:cNvPicPr preferRelativeResize="0">
              <a:picLocks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75" r="18239"/>
            <a:stretch/>
          </p:blipFill>
          <p:spPr bwMode="auto">
            <a:xfrm>
              <a:off x="2854725" y="4133460"/>
              <a:ext cx="2088000" cy="18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8" name="Picture 3">
              <a:extLst>
                <a:ext uri="{FF2B5EF4-FFF2-40B4-BE49-F238E27FC236}">
                  <a16:creationId xmlns:a16="http://schemas.microsoft.com/office/drawing/2014/main" id="{30BACEB8-6B73-2792-7127-711A891E89EE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4125" y="4133460"/>
              <a:ext cx="2088000" cy="18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9" name="Picture 3">
              <a:extLst>
                <a:ext uri="{FF2B5EF4-FFF2-40B4-BE49-F238E27FC236}">
                  <a16:creationId xmlns:a16="http://schemas.microsoft.com/office/drawing/2014/main" id="{015E0FE1-F4A3-ACD0-7E7E-6B0CF22C4CEC}"/>
                </a:ext>
              </a:extLst>
            </p:cNvPr>
            <p:cNvPicPr preferRelativeResize="0">
              <a:picLocks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91"/>
            <a:stretch/>
          </p:blipFill>
          <p:spPr bwMode="auto">
            <a:xfrm>
              <a:off x="7173524" y="4133460"/>
              <a:ext cx="2088000" cy="18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CA8227-8F3C-70F4-4488-81D0A054868A}"/>
                </a:ext>
              </a:extLst>
            </p:cNvPr>
            <p:cNvSpPr txBox="1"/>
            <p:nvPr/>
          </p:nvSpPr>
          <p:spPr>
            <a:xfrm>
              <a:off x="695325" y="3714135"/>
              <a:ext cx="2088000" cy="323165"/>
            </a:xfrm>
            <a:prstGeom prst="rect">
              <a:avLst/>
            </a:prstGeom>
            <a:solidFill>
              <a:srgbClr val="002450"/>
            </a:solidFill>
            <a:ln w="3175"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720000" defTabSz="914400" latinLnBrk="1"/>
              <a:r>
                <a:rPr lang="en-US" altLang="ko-KR" sz="1000" spc="-15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AKC </a:t>
              </a:r>
              <a:r>
                <a:rPr lang="ko-KR" altLang="en-US" sz="1000" spc="-150" dirty="0" err="1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골프단</a:t>
              </a:r>
              <a:r>
                <a:rPr lang="ko-KR" altLang="en-US" sz="1000" spc="-15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 창단 및 </a:t>
              </a:r>
              <a:endParaRPr lang="en-US" altLang="ko-KR" sz="1000" spc="-150" dirty="0">
                <a:ln>
                  <a:solidFill>
                    <a:srgbClr val="352A6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+mn-ea"/>
              </a:endParaRPr>
            </a:p>
            <a:p>
              <a:pPr marL="720000" defTabSz="914400" latinLnBrk="1"/>
              <a:r>
                <a:rPr lang="ko-KR" altLang="en-US" sz="1000" spc="-150" dirty="0" err="1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최은우</a:t>
              </a:r>
              <a:r>
                <a:rPr lang="ko-KR" altLang="en-US" sz="1000" spc="-15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 프로 우승</a:t>
              </a: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3045DD3-901D-1D41-0DDA-B4B5FDC5591D}"/>
                </a:ext>
              </a:extLst>
            </p:cNvPr>
            <p:cNvSpPr/>
            <p:nvPr/>
          </p:nvSpPr>
          <p:spPr>
            <a:xfrm>
              <a:off x="695325" y="3714135"/>
              <a:ext cx="652463" cy="323165"/>
            </a:xfrm>
            <a:prstGeom prst="rect">
              <a:avLst/>
            </a:prstGeom>
            <a:solidFill>
              <a:srgbClr val="114D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1" spc="-5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2023.04</a:t>
              </a:r>
            </a:p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-50" normalizeH="0" noProof="0" dirty="0">
                  <a:ln>
                    <a:solidFill>
                      <a:srgbClr val="352A6D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맑은 고딕" panose="020B0503020000020004" pitchFamily="50" charset="-127"/>
                  <a:cs typeface="+mn-cs"/>
                </a:rPr>
                <a:t>2024.04</a:t>
              </a:r>
              <a:endParaRPr kumimoji="0" lang="ko-KR" altLang="en-US" sz="1200" b="1" i="0" u="none" strike="noStrike" kern="0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F963DA59-B427-710E-0B3E-B20FF06DE67E}"/>
                </a:ext>
              </a:extLst>
            </p:cNvPr>
            <p:cNvGrpSpPr/>
            <p:nvPr/>
          </p:nvGrpSpPr>
          <p:grpSpPr>
            <a:xfrm>
              <a:off x="2854725" y="3714135"/>
              <a:ext cx="2088000" cy="323165"/>
              <a:chOff x="3298825" y="3483619"/>
              <a:chExt cx="2088000" cy="323165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0DB0952-7F96-6A91-E5DC-871024829119}"/>
                  </a:ext>
                </a:extLst>
              </p:cNvPr>
              <p:cNvSpPr txBox="1"/>
              <p:nvPr/>
            </p:nvSpPr>
            <p:spPr>
              <a:xfrm>
                <a:off x="3298825" y="3483619"/>
                <a:ext cx="2088000" cy="323165"/>
              </a:xfrm>
              <a:prstGeom prst="rect">
                <a:avLst/>
              </a:prstGeom>
              <a:solidFill>
                <a:srgbClr val="002450"/>
              </a:solidFill>
              <a:ln w="3175">
                <a:noFill/>
              </a:ln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684000" defTabSz="914400" latinLnBrk="1"/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제</a:t>
                </a:r>
                <a:r>
                  <a:rPr lang="en-US" altLang="ko-KR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25</a:t>
                </a:r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기 </a:t>
                </a:r>
                <a:r>
                  <a:rPr lang="en-US" altLang="ko-KR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AKC </a:t>
                </a:r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창립기념 운동회</a:t>
                </a:r>
              </a:p>
            </p:txBody>
          </p:sp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E14F918E-A866-FFF6-3721-234112360DE4}"/>
                  </a:ext>
                </a:extLst>
              </p:cNvPr>
              <p:cNvSpPr/>
              <p:nvPr/>
            </p:nvSpPr>
            <p:spPr>
              <a:xfrm>
                <a:off x="3298825" y="3483619"/>
                <a:ext cx="652463" cy="323165"/>
              </a:xfrm>
              <a:prstGeom prst="rect">
                <a:avLst/>
              </a:prstGeom>
              <a:solidFill>
                <a:srgbClr val="114D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1" spc="-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2023.04</a:t>
                </a:r>
                <a:endParaRPr kumimoji="0" lang="ko-KR" altLang="en-US" sz="1200" b="1" i="0" u="none" strike="noStrike" kern="0" cap="none" spc="-50" normalizeH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BBFF71BC-9348-13B0-DC65-F33340CC01E2}"/>
                </a:ext>
              </a:extLst>
            </p:cNvPr>
            <p:cNvGrpSpPr/>
            <p:nvPr/>
          </p:nvGrpSpPr>
          <p:grpSpPr>
            <a:xfrm>
              <a:off x="5014125" y="3714135"/>
              <a:ext cx="2088000" cy="323165"/>
              <a:chOff x="3298825" y="3483619"/>
              <a:chExt cx="2088000" cy="323165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8C7C102-4190-7CD4-86EC-6BD9EEE49680}"/>
                  </a:ext>
                </a:extLst>
              </p:cNvPr>
              <p:cNvSpPr txBox="1"/>
              <p:nvPr/>
            </p:nvSpPr>
            <p:spPr>
              <a:xfrm>
                <a:off x="3298825" y="3483619"/>
                <a:ext cx="2088000" cy="323165"/>
              </a:xfrm>
              <a:prstGeom prst="rect">
                <a:avLst/>
              </a:prstGeom>
              <a:solidFill>
                <a:srgbClr val="002450"/>
              </a:solidFill>
              <a:ln w="3175">
                <a:noFill/>
              </a:ln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684000" defTabSz="914400" latinLnBrk="1"/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제</a:t>
                </a:r>
                <a:r>
                  <a:rPr lang="en-US" altLang="ko-KR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24</a:t>
                </a:r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기 </a:t>
                </a:r>
                <a:r>
                  <a:rPr lang="en-US" altLang="ko-KR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AKC </a:t>
                </a:r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창립기념 운동회</a:t>
                </a:r>
              </a:p>
            </p:txBody>
          </p:sp>
          <p:sp>
            <p:nvSpPr>
              <p:cNvPr id="28" name="직사각형 27">
                <a:extLst>
                  <a:ext uri="{FF2B5EF4-FFF2-40B4-BE49-F238E27FC236}">
                    <a16:creationId xmlns:a16="http://schemas.microsoft.com/office/drawing/2014/main" id="{251A38AA-00B7-CC81-6F3E-F43A5F6BFAF0}"/>
                  </a:ext>
                </a:extLst>
              </p:cNvPr>
              <p:cNvSpPr/>
              <p:nvPr/>
            </p:nvSpPr>
            <p:spPr>
              <a:xfrm>
                <a:off x="3298825" y="3483619"/>
                <a:ext cx="652463" cy="323165"/>
              </a:xfrm>
              <a:prstGeom prst="rect">
                <a:avLst/>
              </a:prstGeom>
              <a:solidFill>
                <a:srgbClr val="114D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1" spc="-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2019.04</a:t>
                </a:r>
                <a:endParaRPr kumimoji="0" lang="ko-KR" altLang="en-US" sz="1200" b="1" i="0" u="none" strike="noStrike" kern="0" cap="none" spc="-50" normalizeH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133B383E-D48F-4EE5-462C-70DA08BB4F36}"/>
                </a:ext>
              </a:extLst>
            </p:cNvPr>
            <p:cNvGrpSpPr/>
            <p:nvPr/>
          </p:nvGrpSpPr>
          <p:grpSpPr>
            <a:xfrm>
              <a:off x="7173524" y="3714135"/>
              <a:ext cx="2088000" cy="323165"/>
              <a:chOff x="3298825" y="3483619"/>
              <a:chExt cx="2088000" cy="323165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510CB9A-917B-8E0E-BB7C-3F6EEC9F8D24}"/>
                  </a:ext>
                </a:extLst>
              </p:cNvPr>
              <p:cNvSpPr txBox="1"/>
              <p:nvPr/>
            </p:nvSpPr>
            <p:spPr>
              <a:xfrm>
                <a:off x="3298825" y="3483619"/>
                <a:ext cx="2088000" cy="323165"/>
              </a:xfrm>
              <a:prstGeom prst="rect">
                <a:avLst/>
              </a:prstGeom>
              <a:solidFill>
                <a:srgbClr val="002450"/>
              </a:solidFill>
              <a:ln w="3175">
                <a:noFill/>
              </a:ln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684000" defTabSz="914400" latinLnBrk="1"/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제</a:t>
                </a:r>
                <a:r>
                  <a:rPr lang="en-US" altLang="ko-KR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23</a:t>
                </a:r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기 </a:t>
                </a:r>
                <a:r>
                  <a:rPr lang="en-US" altLang="ko-KR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AKC </a:t>
                </a:r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창립기념 운동회</a:t>
                </a:r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B876A7D8-584A-6550-CA7F-D1E11F52FEA5}"/>
                  </a:ext>
                </a:extLst>
              </p:cNvPr>
              <p:cNvSpPr/>
              <p:nvPr/>
            </p:nvSpPr>
            <p:spPr>
              <a:xfrm>
                <a:off x="3298825" y="3483619"/>
                <a:ext cx="652463" cy="323165"/>
              </a:xfrm>
              <a:prstGeom prst="rect">
                <a:avLst/>
              </a:prstGeom>
              <a:solidFill>
                <a:srgbClr val="114D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1" spc="-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2018.04</a:t>
                </a:r>
                <a:endParaRPr kumimoji="0" lang="ko-KR" altLang="en-US" sz="1200" b="1" i="0" u="none" strike="noStrike" kern="0" cap="none" spc="-50" normalizeH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A6824516-987B-418A-2DD9-A06BE9E7BA51}"/>
                </a:ext>
              </a:extLst>
            </p:cNvPr>
            <p:cNvGrpSpPr/>
            <p:nvPr/>
          </p:nvGrpSpPr>
          <p:grpSpPr>
            <a:xfrm>
              <a:off x="695325" y="5914410"/>
              <a:ext cx="2088000" cy="323165"/>
              <a:chOff x="3298825" y="3483619"/>
              <a:chExt cx="2088000" cy="323165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D7ADAB3-A72F-A3B8-4A41-4FDB53F1893C}"/>
                  </a:ext>
                </a:extLst>
              </p:cNvPr>
              <p:cNvSpPr txBox="1"/>
              <p:nvPr/>
            </p:nvSpPr>
            <p:spPr>
              <a:xfrm>
                <a:off x="3298825" y="3483619"/>
                <a:ext cx="2088000" cy="323165"/>
              </a:xfrm>
              <a:prstGeom prst="rect">
                <a:avLst/>
              </a:prstGeom>
              <a:solidFill>
                <a:srgbClr val="002450"/>
              </a:solidFill>
              <a:ln w="3175">
                <a:noFill/>
              </a:ln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684000" defTabSz="914400" latinLnBrk="1"/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  이웃사랑 나눔 봉사활동</a:t>
                </a:r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9F8CDF0C-094E-5CA6-ED10-483EC163A483}"/>
                  </a:ext>
                </a:extLst>
              </p:cNvPr>
              <p:cNvSpPr/>
              <p:nvPr/>
            </p:nvSpPr>
            <p:spPr>
              <a:xfrm>
                <a:off x="3298825" y="3483619"/>
                <a:ext cx="652463" cy="323165"/>
              </a:xfrm>
              <a:prstGeom prst="rect">
                <a:avLst/>
              </a:prstGeom>
              <a:solidFill>
                <a:srgbClr val="114D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1" spc="-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2018.12</a:t>
                </a:r>
                <a:endParaRPr kumimoji="0" lang="ko-KR" altLang="en-US" sz="1200" b="1" i="0" u="none" strike="noStrike" kern="0" cap="none" spc="-50" normalizeH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D5223CA2-67A4-0EFF-2443-123045A5A43F}"/>
                </a:ext>
              </a:extLst>
            </p:cNvPr>
            <p:cNvGrpSpPr/>
            <p:nvPr/>
          </p:nvGrpSpPr>
          <p:grpSpPr>
            <a:xfrm>
              <a:off x="5014125" y="5914410"/>
              <a:ext cx="2088000" cy="323165"/>
              <a:chOff x="3298825" y="3483619"/>
              <a:chExt cx="2088000" cy="323165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CAD175D-F4A8-354C-A510-E9F7927976ED}"/>
                  </a:ext>
                </a:extLst>
              </p:cNvPr>
              <p:cNvSpPr txBox="1"/>
              <p:nvPr/>
            </p:nvSpPr>
            <p:spPr>
              <a:xfrm>
                <a:off x="3298825" y="3483619"/>
                <a:ext cx="2088000" cy="323165"/>
              </a:xfrm>
              <a:prstGeom prst="rect">
                <a:avLst/>
              </a:prstGeom>
              <a:solidFill>
                <a:srgbClr val="002450"/>
              </a:solidFill>
              <a:ln w="3175">
                <a:noFill/>
              </a:ln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684000" defTabSz="914400" latinLnBrk="1"/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  이웃사랑 나눔 봉사활동</a:t>
                </a:r>
              </a:p>
            </p:txBody>
          </p:sp>
          <p:sp>
            <p:nvSpPr>
              <p:cNvPr id="90" name="직사각형 89">
                <a:extLst>
                  <a:ext uri="{FF2B5EF4-FFF2-40B4-BE49-F238E27FC236}">
                    <a16:creationId xmlns:a16="http://schemas.microsoft.com/office/drawing/2014/main" id="{73C4BA7B-B37D-D71A-D8CC-C4AB497EA6FD}"/>
                  </a:ext>
                </a:extLst>
              </p:cNvPr>
              <p:cNvSpPr/>
              <p:nvPr/>
            </p:nvSpPr>
            <p:spPr>
              <a:xfrm>
                <a:off x="3298825" y="3483619"/>
                <a:ext cx="652463" cy="323165"/>
              </a:xfrm>
              <a:prstGeom prst="rect">
                <a:avLst/>
              </a:prstGeom>
              <a:solidFill>
                <a:srgbClr val="114D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1" spc="-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2016.12</a:t>
                </a:r>
                <a:endParaRPr kumimoji="0" lang="ko-KR" altLang="en-US" sz="1200" b="1" i="0" u="none" strike="noStrike" kern="0" cap="none" spc="-50" normalizeH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BEAB6539-19B2-A95B-580B-7FFEC9B59C4E}"/>
                </a:ext>
              </a:extLst>
            </p:cNvPr>
            <p:cNvGrpSpPr/>
            <p:nvPr/>
          </p:nvGrpSpPr>
          <p:grpSpPr>
            <a:xfrm>
              <a:off x="2854725" y="5914410"/>
              <a:ext cx="2088000" cy="323165"/>
              <a:chOff x="3298825" y="3483619"/>
              <a:chExt cx="2088000" cy="323165"/>
            </a:xfrm>
          </p:grpSpPr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A97A6CE9-F1B0-253F-14D7-7A3063159FDE}"/>
                  </a:ext>
                </a:extLst>
              </p:cNvPr>
              <p:cNvSpPr txBox="1"/>
              <p:nvPr/>
            </p:nvSpPr>
            <p:spPr>
              <a:xfrm>
                <a:off x="3298825" y="3483619"/>
                <a:ext cx="2088000" cy="323165"/>
              </a:xfrm>
              <a:prstGeom prst="rect">
                <a:avLst/>
              </a:prstGeom>
              <a:solidFill>
                <a:srgbClr val="002450"/>
              </a:solidFill>
              <a:ln w="3175">
                <a:noFill/>
              </a:ln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684000" defTabSz="914400" latinLnBrk="1"/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제</a:t>
                </a:r>
                <a:r>
                  <a:rPr lang="en-US" altLang="ko-KR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22</a:t>
                </a:r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기 </a:t>
                </a:r>
                <a:r>
                  <a:rPr lang="en-US" altLang="ko-KR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AKC </a:t>
                </a:r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창립기념 운동회</a:t>
                </a:r>
              </a:p>
            </p:txBody>
          </p:sp>
          <p:sp>
            <p:nvSpPr>
              <p:cNvPr id="96" name="직사각형 95">
                <a:extLst>
                  <a:ext uri="{FF2B5EF4-FFF2-40B4-BE49-F238E27FC236}">
                    <a16:creationId xmlns:a16="http://schemas.microsoft.com/office/drawing/2014/main" id="{5C682B9A-E2FC-A3DB-8361-3DBF1E79C4CE}"/>
                  </a:ext>
                </a:extLst>
              </p:cNvPr>
              <p:cNvSpPr/>
              <p:nvPr/>
            </p:nvSpPr>
            <p:spPr>
              <a:xfrm>
                <a:off x="3298825" y="3483619"/>
                <a:ext cx="652463" cy="323165"/>
              </a:xfrm>
              <a:prstGeom prst="rect">
                <a:avLst/>
              </a:prstGeom>
              <a:solidFill>
                <a:srgbClr val="114D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1" spc="-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2017.04</a:t>
                </a:r>
                <a:endParaRPr kumimoji="0" lang="ko-KR" altLang="en-US" sz="1200" b="1" i="0" u="none" strike="noStrike" kern="0" cap="none" spc="-50" normalizeH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B8E9A6C9-29F3-9DAF-8488-88048AF7E1EF}"/>
                </a:ext>
              </a:extLst>
            </p:cNvPr>
            <p:cNvGrpSpPr/>
            <p:nvPr/>
          </p:nvGrpSpPr>
          <p:grpSpPr>
            <a:xfrm>
              <a:off x="7173524" y="5914410"/>
              <a:ext cx="2088000" cy="323165"/>
              <a:chOff x="3298825" y="3483619"/>
              <a:chExt cx="2088000" cy="323165"/>
            </a:xfrm>
          </p:grpSpPr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1289F60F-5076-D9BA-1B57-94EDF466F536}"/>
                  </a:ext>
                </a:extLst>
              </p:cNvPr>
              <p:cNvSpPr txBox="1"/>
              <p:nvPr/>
            </p:nvSpPr>
            <p:spPr>
              <a:xfrm>
                <a:off x="3298825" y="3483619"/>
                <a:ext cx="2088000" cy="323165"/>
              </a:xfrm>
              <a:prstGeom prst="rect">
                <a:avLst/>
              </a:prstGeom>
              <a:solidFill>
                <a:srgbClr val="002450"/>
              </a:solidFill>
              <a:ln w="3175">
                <a:noFill/>
              </a:ln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684000" defTabSz="914400" latinLnBrk="1"/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  </a:t>
                </a:r>
                <a:r>
                  <a:rPr lang="en-US" altLang="ko-KR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AKC </a:t>
                </a:r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창립 </a:t>
                </a:r>
                <a:r>
                  <a:rPr lang="en-US" altLang="ko-KR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20</a:t>
                </a:r>
                <a:r>
                  <a:rPr lang="ko-KR" altLang="en-US" sz="1000" spc="-1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주년 일본행사</a:t>
                </a:r>
              </a:p>
            </p:txBody>
          </p:sp>
          <p:sp>
            <p:nvSpPr>
              <p:cNvPr id="102" name="직사각형 101">
                <a:extLst>
                  <a:ext uri="{FF2B5EF4-FFF2-40B4-BE49-F238E27FC236}">
                    <a16:creationId xmlns:a16="http://schemas.microsoft.com/office/drawing/2014/main" id="{6B8D9F31-EAB8-751F-A399-163D15178BA1}"/>
                  </a:ext>
                </a:extLst>
              </p:cNvPr>
              <p:cNvSpPr/>
              <p:nvPr/>
            </p:nvSpPr>
            <p:spPr>
              <a:xfrm>
                <a:off x="3298825" y="3483619"/>
                <a:ext cx="652463" cy="323165"/>
              </a:xfrm>
              <a:prstGeom prst="rect">
                <a:avLst/>
              </a:prstGeom>
              <a:solidFill>
                <a:srgbClr val="114D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1" spc="-50" dirty="0">
                    <a:ln>
                      <a:solidFill>
                        <a:srgbClr val="352A6D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2016.04</a:t>
                </a:r>
                <a:endParaRPr kumimoji="0" lang="ko-KR" altLang="en-US" sz="1200" b="1" i="0" u="none" strike="noStrike" kern="0" cap="none" spc="-50" normalizeH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E0BA5B8-2E9E-83D4-8B16-3116DBE265EE}"/>
              </a:ext>
            </a:extLst>
          </p:cNvPr>
          <p:cNvSpPr txBox="1"/>
          <p:nvPr/>
        </p:nvSpPr>
        <p:spPr>
          <a:xfrm>
            <a:off x="695325" y="1074735"/>
            <a:ext cx="82677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latinLnBrk="1"/>
            <a:r>
              <a:rPr lang="ko-KR" altLang="en-US" sz="3000" b="1" spc="-200" dirty="0">
                <a:ln>
                  <a:solidFill>
                    <a:srgbClr val="352A6D">
                      <a:shade val="50000"/>
                      <a:alpha val="0"/>
                    </a:srgbClr>
                  </a:solidFill>
                </a:ln>
                <a:solidFill>
                  <a:srgbClr val="262626"/>
                </a:solidFill>
                <a:latin typeface="+mn-ea"/>
              </a:rPr>
              <a:t>사회 공헌활동 및 행사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988CF3-80A4-488D-0BF9-4E9F4EDAFBFD}"/>
              </a:ext>
            </a:extLst>
          </p:cNvPr>
          <p:cNvSpPr txBox="1"/>
          <p:nvPr/>
        </p:nvSpPr>
        <p:spPr>
          <a:xfrm>
            <a:off x="695325" y="804534"/>
            <a:ext cx="47777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11</a:t>
            </a:r>
            <a:endParaRPr lang="ko-KR" altLang="en-US" sz="20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69B022B-5E79-3A06-304D-F6BC3DED0307}"/>
              </a:ext>
            </a:extLst>
          </p:cNvPr>
          <p:cNvGrpSpPr/>
          <p:nvPr/>
        </p:nvGrpSpPr>
        <p:grpSpPr>
          <a:xfrm>
            <a:off x="633000" y="345647"/>
            <a:ext cx="8651526" cy="246221"/>
            <a:chOff x="633000" y="345647"/>
            <a:chExt cx="8651526" cy="246221"/>
          </a:xfrm>
        </p:grpSpPr>
        <p:sp>
          <p:nvSpPr>
            <p:cNvPr id="3" name="Object 104">
              <a:extLst>
                <a:ext uri="{FF2B5EF4-FFF2-40B4-BE49-F238E27FC236}">
                  <a16:creationId xmlns:a16="http://schemas.microsoft.com/office/drawing/2014/main" id="{1BDC0322-566C-A03A-7C81-388D41BA4667}"/>
                </a:ext>
              </a:extLst>
            </p:cNvPr>
            <p:cNvSpPr txBox="1"/>
            <p:nvPr/>
          </p:nvSpPr>
          <p:spPr>
            <a:xfrm>
              <a:off x="6309729" y="345647"/>
              <a:ext cx="1728381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Worldwide Parking NO.1</a:t>
              </a:r>
            </a:p>
          </p:txBody>
        </p:sp>
        <p:sp>
          <p:nvSpPr>
            <p:cNvPr id="4" name="Object 103">
              <a:extLst>
                <a:ext uri="{FF2B5EF4-FFF2-40B4-BE49-F238E27FC236}">
                  <a16:creationId xmlns:a16="http://schemas.microsoft.com/office/drawing/2014/main" id="{28C159A7-ADE2-16C9-2070-6A1B3DA396F2}"/>
                </a:ext>
              </a:extLst>
            </p:cNvPr>
            <p:cNvSpPr txBox="1"/>
            <p:nvPr/>
          </p:nvSpPr>
          <p:spPr>
            <a:xfrm>
              <a:off x="644526" y="345647"/>
              <a:ext cx="2821045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rgbClr val="787878"/>
                  </a:solidFill>
                  <a:latin typeface="+mn-ea"/>
                  <a:cs typeface="Open Sans SemiBold" pitchFamily="34" charset="0"/>
                </a:rPr>
                <a:t>Total Parking Management System </a:t>
              </a:r>
            </a:p>
          </p:txBody>
        </p:sp>
        <p:pic>
          <p:nvPicPr>
            <p:cNvPr id="22" name="그래픽 21">
              <a:extLst>
                <a:ext uri="{FF2B5EF4-FFF2-40B4-BE49-F238E27FC236}">
                  <a16:creationId xmlns:a16="http://schemas.microsoft.com/office/drawing/2014/main" id="{02D30D4E-8C27-2E51-F59B-6B69670E8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985778" y="403370"/>
              <a:ext cx="780548" cy="126265"/>
            </a:xfrm>
            <a:prstGeom prst="rect">
              <a:avLst/>
            </a:prstGeom>
          </p:spPr>
        </p:pic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D125A65A-9025-6D71-1F95-D55606860F3A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580659"/>
              <a:ext cx="864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17023407-540B-7706-F029-F1411C0B0B52}"/>
                </a:ext>
              </a:extLst>
            </p:cNvPr>
            <p:cNvCxnSpPr>
              <a:cxnSpLocks/>
            </p:cNvCxnSpPr>
            <p:nvPr/>
          </p:nvCxnSpPr>
          <p:spPr>
            <a:xfrm>
              <a:off x="633000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30AE28E4-AC14-1EF9-DC40-00ECF2578C4B}"/>
                </a:ext>
              </a:extLst>
            </p:cNvPr>
            <p:cNvCxnSpPr>
              <a:cxnSpLocks/>
            </p:cNvCxnSpPr>
            <p:nvPr/>
          </p:nvCxnSpPr>
          <p:spPr>
            <a:xfrm>
              <a:off x="6327285" y="346659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FBF221CC-1565-2746-370F-7FBB9529E0D3}"/>
                </a:ext>
              </a:extLst>
            </p:cNvPr>
            <p:cNvGrpSpPr/>
            <p:nvPr/>
          </p:nvGrpSpPr>
          <p:grpSpPr>
            <a:xfrm>
              <a:off x="8825325" y="346659"/>
              <a:ext cx="447675" cy="234000"/>
              <a:chOff x="8624475" y="251409"/>
              <a:chExt cx="447675" cy="234000"/>
            </a:xfrm>
          </p:grpSpPr>
          <p:cxnSp>
            <p:nvCxnSpPr>
              <p:cNvPr id="47" name="직선 연결선 46">
                <a:extLst>
                  <a:ext uri="{FF2B5EF4-FFF2-40B4-BE49-F238E27FC236}">
                    <a16:creationId xmlns:a16="http://schemas.microsoft.com/office/drawing/2014/main" id="{8826A630-CCCC-800F-1B84-A88785414E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4475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>
                <a:extLst>
                  <a:ext uri="{FF2B5EF4-FFF2-40B4-BE49-F238E27FC236}">
                    <a16:creationId xmlns:a16="http://schemas.microsoft.com/office/drawing/2014/main" id="{0679B984-631B-D701-7E48-38D1B91148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2150" y="251409"/>
                <a:ext cx="0" cy="2340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Rectangle 9">
              <a:extLst>
                <a:ext uri="{FF2B5EF4-FFF2-40B4-BE49-F238E27FC236}">
                  <a16:creationId xmlns:a16="http://schemas.microsoft.com/office/drawing/2014/main" id="{52A75FAC-BFF4-31DB-DFC0-EDD95DD2B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3726" y="347068"/>
              <a:ext cx="460800" cy="24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marL="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7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74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61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49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362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235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7107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980" algn="l" defTabSz="1067745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 kern="1200" baseline="0" noProof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t>P.</a:t>
              </a:r>
              <a:fld id="{625A4F5B-2CBB-4175-9E0C-5C64BCE0D65F}" type="slidenum">
                <a:rPr lang="en-US" altLang="ko-KR" sz="1000" kern="1200" baseline="0" noProof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+mn-cs"/>
                </a:rPr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16</a:t>
              </a:fld>
              <a:endParaRPr lang="en-US" altLang="ko-KR" sz="1000" kern="120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FBBD525-2BF1-D303-1F58-1BBB432A610A}"/>
                </a:ext>
              </a:extLst>
            </p:cNvPr>
            <p:cNvCxnSpPr>
              <a:cxnSpLocks/>
            </p:cNvCxnSpPr>
            <p:nvPr/>
          </p:nvCxnSpPr>
          <p:spPr>
            <a:xfrm>
              <a:off x="7907719" y="345647"/>
              <a:ext cx="0" cy="23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6E651E3-14C3-BC17-0FC1-1C5DE77728A8}"/>
              </a:ext>
            </a:extLst>
          </p:cNvPr>
          <p:cNvGrpSpPr/>
          <p:nvPr/>
        </p:nvGrpSpPr>
        <p:grpSpPr>
          <a:xfrm>
            <a:off x="662438" y="2816447"/>
            <a:ext cx="2159379" cy="907580"/>
            <a:chOff x="662438" y="2846939"/>
            <a:chExt cx="2159379" cy="907580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A370F67D-D98C-08A9-3F6E-6CC05E0D9B7A}"/>
                </a:ext>
              </a:extLst>
            </p:cNvPr>
            <p:cNvSpPr/>
            <p:nvPr/>
          </p:nvSpPr>
          <p:spPr>
            <a:xfrm>
              <a:off x="695325" y="2846939"/>
              <a:ext cx="2093606" cy="907580"/>
            </a:xfrm>
            <a:prstGeom prst="rect">
              <a:avLst/>
            </a:prstGeom>
            <a:gradFill flip="none" rotWithShape="1">
              <a:gsLst>
                <a:gs pos="64000">
                  <a:schemeClr val="tx1"/>
                </a:gs>
                <a:gs pos="0">
                  <a:schemeClr val="tx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533F1591-DA76-875E-B1B8-9CD441EB27EA}"/>
                </a:ext>
              </a:extLst>
            </p:cNvPr>
            <p:cNvGrpSpPr/>
            <p:nvPr/>
          </p:nvGrpSpPr>
          <p:grpSpPr>
            <a:xfrm>
              <a:off x="1518704" y="2979834"/>
              <a:ext cx="446847" cy="384625"/>
              <a:chOff x="1191766" y="2519358"/>
              <a:chExt cx="751431" cy="646797"/>
            </a:xfrm>
          </p:grpSpPr>
          <p:pic>
            <p:nvPicPr>
              <p:cNvPr id="20" name="그림 19">
                <a:extLst>
                  <a:ext uri="{FF2B5EF4-FFF2-40B4-BE49-F238E27FC236}">
                    <a16:creationId xmlns:a16="http://schemas.microsoft.com/office/drawing/2014/main" id="{BDA9B148-5FD4-C96B-9011-FDFFE362CE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1766" y="2519358"/>
                <a:ext cx="468996" cy="600365"/>
              </a:xfrm>
              <a:prstGeom prst="rect">
                <a:avLst/>
              </a:prstGeom>
            </p:spPr>
          </p:pic>
          <p:pic>
            <p:nvPicPr>
              <p:cNvPr id="21" name="그림 20">
                <a:extLst>
                  <a:ext uri="{FF2B5EF4-FFF2-40B4-BE49-F238E27FC236}">
                    <a16:creationId xmlns:a16="http://schemas.microsoft.com/office/drawing/2014/main" id="{89792066-8B43-B6CF-636C-F309B4311B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74201" y="2565790"/>
                <a:ext cx="468996" cy="600365"/>
              </a:xfrm>
              <a:prstGeom prst="rect">
                <a:avLst/>
              </a:prstGeom>
            </p:spPr>
          </p:pic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61507CF-D654-BFE0-EA87-84DC4EDC2ABD}"/>
                </a:ext>
              </a:extLst>
            </p:cNvPr>
            <p:cNvSpPr txBox="1"/>
            <p:nvPr/>
          </p:nvSpPr>
          <p:spPr>
            <a:xfrm>
              <a:off x="662925" y="3436030"/>
              <a:ext cx="2133146" cy="2496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ko-KR" sz="1500" b="1" spc="-100" dirty="0">
                  <a:solidFill>
                    <a:srgbClr val="EEC89C"/>
                  </a:solidFill>
                  <a:latin typeface="+mn-ea"/>
                </a:rPr>
                <a:t>2</a:t>
              </a:r>
              <a:r>
                <a:rPr lang="ko-KR" altLang="en-US" sz="1500" b="1" spc="-100" dirty="0">
                  <a:solidFill>
                    <a:srgbClr val="EEC89C"/>
                  </a:solidFill>
                  <a:latin typeface="+mn-ea"/>
                </a:rPr>
                <a:t>년 연속 우승</a:t>
              </a:r>
              <a:endParaRPr lang="en-US" altLang="ko-KR" sz="1500" b="1" spc="-100" dirty="0">
                <a:solidFill>
                  <a:srgbClr val="EEC89C"/>
                </a:solidFill>
                <a:latin typeface="+mn-ea"/>
              </a:endParaRP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F2A07C14-CA99-2425-6AD6-8C567EC257D6}"/>
                </a:ext>
              </a:extLst>
            </p:cNvPr>
            <p:cNvGrpSpPr/>
            <p:nvPr/>
          </p:nvGrpSpPr>
          <p:grpSpPr>
            <a:xfrm>
              <a:off x="662438" y="3090158"/>
              <a:ext cx="2159379" cy="644176"/>
              <a:chOff x="728459" y="2754171"/>
              <a:chExt cx="1954856" cy="583164"/>
            </a:xfrm>
          </p:grpSpPr>
          <p:pic>
            <p:nvPicPr>
              <p:cNvPr id="17" name="그림 16">
                <a:extLst>
                  <a:ext uri="{FF2B5EF4-FFF2-40B4-BE49-F238E27FC236}">
                    <a16:creationId xmlns:a16="http://schemas.microsoft.com/office/drawing/2014/main" id="{75DE91E6-A9F1-BBC8-6820-24194BC8F4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8459" y="2754171"/>
                <a:ext cx="314628" cy="583164"/>
              </a:xfrm>
              <a:prstGeom prst="rect">
                <a:avLst/>
              </a:prstGeom>
            </p:spPr>
          </p:pic>
          <p:pic>
            <p:nvPicPr>
              <p:cNvPr id="18" name="그림 17">
                <a:extLst>
                  <a:ext uri="{FF2B5EF4-FFF2-40B4-BE49-F238E27FC236}">
                    <a16:creationId xmlns:a16="http://schemas.microsoft.com/office/drawing/2014/main" id="{BA9B5B6E-91EE-48D3-0FA6-A3503A6BF4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68687" y="2754171"/>
                <a:ext cx="314628" cy="583164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8CB90B4-7EC9-85A4-5F60-4D5886725C42}"/>
                </a:ext>
              </a:extLst>
            </p:cNvPr>
            <p:cNvSpPr txBox="1"/>
            <p:nvPr/>
          </p:nvSpPr>
          <p:spPr>
            <a:xfrm>
              <a:off x="970613" y="3077841"/>
              <a:ext cx="75483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ko-KR" sz="1300" b="1" i="1" spc="-100" dirty="0">
                  <a:solidFill>
                    <a:srgbClr val="FFF2E4"/>
                  </a:solidFill>
                  <a:latin typeface="Century Gothic" panose="020B0502020202020204" pitchFamily="34" charset="0"/>
                </a:rPr>
                <a:t>2023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52A5915-CA46-4741-B8DC-D7DCE47F2976}"/>
                </a:ext>
              </a:extLst>
            </p:cNvPr>
            <p:cNvSpPr txBox="1"/>
            <p:nvPr/>
          </p:nvSpPr>
          <p:spPr>
            <a:xfrm>
              <a:off x="1783413" y="3077841"/>
              <a:ext cx="75483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ko-KR" sz="1300" b="1" i="1" spc="-100">
                  <a:solidFill>
                    <a:srgbClr val="FFF2E4"/>
                  </a:solidFill>
                  <a:latin typeface="Century Gothic" panose="020B0502020202020204" pitchFamily="34" charset="0"/>
                </a:rPr>
                <a:t>2024</a:t>
              </a:r>
              <a:endParaRPr lang="en-US" altLang="ko-KR" sz="1300" b="1" i="1" spc="-100" dirty="0">
                <a:solidFill>
                  <a:srgbClr val="FFF2E4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521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445CD77-C19F-EA4F-FD02-90AE1EF83F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21" r="18374" b="3724"/>
          <a:stretch/>
        </p:blipFill>
        <p:spPr>
          <a:xfrm>
            <a:off x="4210050" y="0"/>
            <a:ext cx="5695950" cy="6857997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166433CD-46A0-B776-3D3E-493AA827820A}"/>
              </a:ext>
            </a:extLst>
          </p:cNvPr>
          <p:cNvSpPr/>
          <p:nvPr/>
        </p:nvSpPr>
        <p:spPr>
          <a:xfrm>
            <a:off x="0" y="0"/>
            <a:ext cx="4210050" cy="6858000"/>
          </a:xfrm>
          <a:prstGeom prst="rect">
            <a:avLst/>
          </a:prstGeom>
          <a:solidFill>
            <a:srgbClr val="114D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Google Shape;359;p41">
            <a:extLst>
              <a:ext uri="{FF2B5EF4-FFF2-40B4-BE49-F238E27FC236}">
                <a16:creationId xmlns:a16="http://schemas.microsoft.com/office/drawing/2014/main" id="{9815DBF1-26E5-53D4-1FD0-305B0A33269C}"/>
              </a:ext>
            </a:extLst>
          </p:cNvPr>
          <p:cNvSpPr txBox="1"/>
          <p:nvPr/>
        </p:nvSpPr>
        <p:spPr>
          <a:xfrm>
            <a:off x="558499" y="2948487"/>
            <a:ext cx="3505502" cy="1312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ts val="2500"/>
              </a:lnSpc>
            </a:pPr>
            <a:r>
              <a:rPr lang="ko-KR" altLang="en-US" sz="1500" spc="-250" dirty="0" err="1">
                <a:solidFill>
                  <a:schemeClr val="lt1"/>
                </a:solidFill>
                <a:latin typeface="+mn-ea"/>
                <a:cs typeface="NanumGothicExtraBold"/>
                <a:sym typeface="NanumGothicExtraBold"/>
              </a:rPr>
              <a:t>아마노코리아는</a:t>
            </a:r>
            <a:r>
              <a:rPr lang="ko-KR" altLang="en-US" sz="1500" spc="-250" dirty="0">
                <a:solidFill>
                  <a:schemeClr val="lt1"/>
                </a:solidFill>
                <a:latin typeface="+mn-ea"/>
                <a:cs typeface="NanumGothicExtraBold"/>
                <a:sym typeface="NanumGothicExtraBold"/>
              </a:rPr>
              <a:t> </a:t>
            </a:r>
            <a:r>
              <a:rPr lang="en-US" altLang="ko-KR" sz="1500" spc="-250" dirty="0">
                <a:solidFill>
                  <a:schemeClr val="lt1"/>
                </a:solidFill>
                <a:latin typeface="+mn-ea"/>
                <a:cs typeface="NanumGothicExtraBold"/>
                <a:sym typeface="NanumGothicExtraBold"/>
              </a:rPr>
              <a:t>29</a:t>
            </a:r>
            <a:r>
              <a:rPr lang="ko-KR" altLang="en-US" sz="1500" spc="-250" dirty="0">
                <a:solidFill>
                  <a:schemeClr val="lt1"/>
                </a:solidFill>
                <a:latin typeface="+mn-ea"/>
                <a:cs typeface="NanumGothicExtraBold"/>
                <a:sym typeface="NanumGothicExtraBold"/>
              </a:rPr>
              <a:t>년간의 </a:t>
            </a:r>
            <a:endParaRPr lang="en-US" altLang="ko-KR" sz="1500" spc="-250" dirty="0">
              <a:solidFill>
                <a:schemeClr val="lt1"/>
              </a:solidFill>
              <a:latin typeface="+mn-ea"/>
              <a:cs typeface="NanumGothicExtraBold"/>
              <a:sym typeface="NanumGothicExtraBold"/>
            </a:endParaRPr>
          </a:p>
          <a:p>
            <a:pPr>
              <a:lnSpc>
                <a:spcPts val="2500"/>
              </a:lnSpc>
            </a:pPr>
            <a:r>
              <a:rPr lang="ko-KR" altLang="en-US" sz="1500" spc="-250" dirty="0">
                <a:solidFill>
                  <a:schemeClr val="lt1"/>
                </a:solidFill>
                <a:latin typeface="+mn-ea"/>
                <a:cs typeface="NanumGothicExtraBold"/>
                <a:sym typeface="NanumGothicExtraBold"/>
              </a:rPr>
              <a:t>주차시스템 연구개발을 통해 </a:t>
            </a:r>
            <a:endParaRPr lang="en-US" altLang="ko-KR" sz="1500" spc="-250" dirty="0">
              <a:solidFill>
                <a:schemeClr val="lt1"/>
              </a:solidFill>
              <a:latin typeface="+mn-ea"/>
              <a:cs typeface="NanumGothicExtraBold"/>
              <a:sym typeface="NanumGothicExtraBold"/>
            </a:endParaRPr>
          </a:p>
          <a:p>
            <a:pPr>
              <a:lnSpc>
                <a:spcPts val="2500"/>
              </a:lnSpc>
            </a:pPr>
            <a:r>
              <a:rPr lang="ko-KR" altLang="en-US" sz="1500" spc="-250" dirty="0">
                <a:solidFill>
                  <a:schemeClr val="lt1"/>
                </a:solidFill>
                <a:latin typeface="+mn-ea"/>
                <a:cs typeface="NanumGothicExtraBold"/>
                <a:sym typeface="NanumGothicExtraBold"/>
              </a:rPr>
              <a:t>검증된 기술력과 품질 유지보수에서 </a:t>
            </a:r>
            <a:endParaRPr lang="en-US" altLang="ko-KR" sz="1500" spc="-250" dirty="0">
              <a:solidFill>
                <a:schemeClr val="lt1"/>
              </a:solidFill>
              <a:latin typeface="+mn-ea"/>
              <a:cs typeface="NanumGothicExtraBold"/>
              <a:sym typeface="NanumGothicExtraBold"/>
            </a:endParaRPr>
          </a:p>
          <a:p>
            <a:pPr>
              <a:lnSpc>
                <a:spcPts val="2500"/>
              </a:lnSpc>
            </a:pPr>
            <a:r>
              <a:rPr lang="ko-KR" altLang="en-US" sz="1500" spc="-250" dirty="0">
                <a:solidFill>
                  <a:schemeClr val="lt1"/>
                </a:solidFill>
                <a:latin typeface="+mn-ea"/>
                <a:cs typeface="NanumGothicExtraBold"/>
                <a:sym typeface="NanumGothicExtraBold"/>
              </a:rPr>
              <a:t>세계 최고를 지향하는 주차 전문기업입니다</a:t>
            </a:r>
            <a:r>
              <a:rPr lang="en-US" altLang="ko-KR" sz="1500" spc="-250" dirty="0">
                <a:solidFill>
                  <a:schemeClr val="lt1"/>
                </a:solidFill>
                <a:latin typeface="+mn-ea"/>
                <a:cs typeface="NanumGothicExtraBold"/>
                <a:sym typeface="NanumGothicExtraBold"/>
              </a:rPr>
              <a:t>.</a:t>
            </a:r>
          </a:p>
        </p:txBody>
      </p:sp>
      <p:pic>
        <p:nvPicPr>
          <p:cNvPr id="4" name="그래픽 3">
            <a:extLst>
              <a:ext uri="{FF2B5EF4-FFF2-40B4-BE49-F238E27FC236}">
                <a16:creationId xmlns:a16="http://schemas.microsoft.com/office/drawing/2014/main" id="{BC77582A-F62D-A2AA-3E91-C613CC578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17524" y="396105"/>
            <a:ext cx="1295400" cy="209550"/>
          </a:xfrm>
          <a:prstGeom prst="rect">
            <a:avLst/>
          </a:prstGeom>
        </p:spPr>
      </p:pic>
      <p:sp>
        <p:nvSpPr>
          <p:cNvPr id="23" name="타원 22">
            <a:extLst>
              <a:ext uri="{FF2B5EF4-FFF2-40B4-BE49-F238E27FC236}">
                <a16:creationId xmlns:a16="http://schemas.microsoft.com/office/drawing/2014/main" id="{C8EECC5E-AF34-9990-A5CE-B1F7FE81E871}"/>
              </a:ext>
            </a:extLst>
          </p:cNvPr>
          <p:cNvSpPr/>
          <p:nvPr/>
        </p:nvSpPr>
        <p:spPr>
          <a:xfrm>
            <a:off x="8423461" y="3949199"/>
            <a:ext cx="628650" cy="628650"/>
          </a:xfrm>
          <a:prstGeom prst="ellipse">
            <a:avLst/>
          </a:prstGeom>
          <a:solidFill>
            <a:srgbClr val="B3B3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래픽 23">
            <a:extLst>
              <a:ext uri="{FF2B5EF4-FFF2-40B4-BE49-F238E27FC236}">
                <a16:creationId xmlns:a16="http://schemas.microsoft.com/office/drawing/2014/main" id="{2A9C5335-5BE7-CB39-E246-728F3475D7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76361" y="4073385"/>
            <a:ext cx="383479" cy="383479"/>
          </a:xfrm>
          <a:prstGeom prst="rect">
            <a:avLst/>
          </a:prstGeom>
        </p:spPr>
      </p:pic>
      <p:sp>
        <p:nvSpPr>
          <p:cNvPr id="25" name="타원 24">
            <a:extLst>
              <a:ext uri="{FF2B5EF4-FFF2-40B4-BE49-F238E27FC236}">
                <a16:creationId xmlns:a16="http://schemas.microsoft.com/office/drawing/2014/main" id="{9211B7A2-D7D0-F047-FE18-EF13D9991BC7}"/>
              </a:ext>
            </a:extLst>
          </p:cNvPr>
          <p:cNvSpPr/>
          <p:nvPr/>
        </p:nvSpPr>
        <p:spPr>
          <a:xfrm>
            <a:off x="7205663" y="6500809"/>
            <a:ext cx="357188" cy="357188"/>
          </a:xfrm>
          <a:prstGeom prst="ellipse">
            <a:avLst/>
          </a:prstGeom>
          <a:solidFill>
            <a:srgbClr val="B3B3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5674F088-FE87-AF01-8FE0-0E59820FDB1E}"/>
              </a:ext>
            </a:extLst>
          </p:cNvPr>
          <p:cNvSpPr/>
          <p:nvPr/>
        </p:nvSpPr>
        <p:spPr>
          <a:xfrm>
            <a:off x="5927116" y="4176709"/>
            <a:ext cx="357188" cy="357188"/>
          </a:xfrm>
          <a:prstGeom prst="ellipse">
            <a:avLst/>
          </a:prstGeom>
          <a:solidFill>
            <a:srgbClr val="B3B3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8C57C460-DFD2-AE19-104C-C26CEC366F59}"/>
              </a:ext>
            </a:extLst>
          </p:cNvPr>
          <p:cNvSpPr/>
          <p:nvPr/>
        </p:nvSpPr>
        <p:spPr>
          <a:xfrm>
            <a:off x="9130336" y="1741645"/>
            <a:ext cx="357188" cy="357188"/>
          </a:xfrm>
          <a:prstGeom prst="ellipse">
            <a:avLst/>
          </a:prstGeom>
          <a:solidFill>
            <a:srgbClr val="B3B3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16AC32E6-1610-A658-B430-8D92E8F7BF40}"/>
              </a:ext>
            </a:extLst>
          </p:cNvPr>
          <p:cNvSpPr/>
          <p:nvPr/>
        </p:nvSpPr>
        <p:spPr>
          <a:xfrm>
            <a:off x="6417064" y="507229"/>
            <a:ext cx="409107" cy="409107"/>
          </a:xfrm>
          <a:prstGeom prst="ellipse">
            <a:avLst/>
          </a:prstGeom>
          <a:solidFill>
            <a:srgbClr val="B3B3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E456AC05-02A2-8469-4E7D-C9471DDE2186}"/>
              </a:ext>
            </a:extLst>
          </p:cNvPr>
          <p:cNvSpPr/>
          <p:nvPr/>
        </p:nvSpPr>
        <p:spPr>
          <a:xfrm>
            <a:off x="6503483" y="546200"/>
            <a:ext cx="274030" cy="365373"/>
          </a:xfrm>
          <a:custGeom>
            <a:avLst/>
            <a:gdLst>
              <a:gd name="connsiteX0" fmla="*/ 142812 w 285624"/>
              <a:gd name="connsiteY0" fmla="*/ 380832 h 380832"/>
              <a:gd name="connsiteX1" fmla="*/ 0 w 285624"/>
              <a:gd name="connsiteY1" fmla="*/ 142812 h 380832"/>
              <a:gd name="connsiteX2" fmla="*/ 142812 w 285624"/>
              <a:gd name="connsiteY2" fmla="*/ 0 h 380832"/>
              <a:gd name="connsiteX3" fmla="*/ 285624 w 285624"/>
              <a:gd name="connsiteY3" fmla="*/ 142812 h 380832"/>
              <a:gd name="connsiteX4" fmla="*/ 142812 w 285624"/>
              <a:gd name="connsiteY4" fmla="*/ 380832 h 380832"/>
              <a:gd name="connsiteX5" fmla="*/ 142812 w 285624"/>
              <a:gd name="connsiteY5" fmla="*/ 47604 h 380832"/>
              <a:gd name="connsiteX6" fmla="*/ 47604 w 285624"/>
              <a:gd name="connsiteY6" fmla="*/ 142812 h 380832"/>
              <a:gd name="connsiteX7" fmla="*/ 142812 w 285624"/>
              <a:gd name="connsiteY7" fmla="*/ 238020 h 380832"/>
              <a:gd name="connsiteX8" fmla="*/ 238020 w 285624"/>
              <a:gd name="connsiteY8" fmla="*/ 142812 h 380832"/>
              <a:gd name="connsiteX9" fmla="*/ 142812 w 285624"/>
              <a:gd name="connsiteY9" fmla="*/ 47604 h 380832"/>
              <a:gd name="connsiteX10" fmla="*/ 142812 w 285624"/>
              <a:gd name="connsiteY10" fmla="*/ 190416 h 380832"/>
              <a:gd name="connsiteX11" fmla="*/ 95208 w 285624"/>
              <a:gd name="connsiteY11" fmla="*/ 142812 h 380832"/>
              <a:gd name="connsiteX12" fmla="*/ 142812 w 285624"/>
              <a:gd name="connsiteY12" fmla="*/ 95208 h 380832"/>
              <a:gd name="connsiteX13" fmla="*/ 190416 w 285624"/>
              <a:gd name="connsiteY13" fmla="*/ 142812 h 380832"/>
              <a:gd name="connsiteX14" fmla="*/ 142812 w 285624"/>
              <a:gd name="connsiteY14" fmla="*/ 190416 h 380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5624" h="380832">
                <a:moveTo>
                  <a:pt x="142812" y="380832"/>
                </a:moveTo>
                <a:cubicBezTo>
                  <a:pt x="142812" y="380832"/>
                  <a:pt x="0" y="221656"/>
                  <a:pt x="0" y="142812"/>
                </a:cubicBezTo>
                <a:cubicBezTo>
                  <a:pt x="0" y="63968"/>
                  <a:pt x="63968" y="0"/>
                  <a:pt x="142812" y="0"/>
                </a:cubicBezTo>
                <a:cubicBezTo>
                  <a:pt x="221656" y="0"/>
                  <a:pt x="285624" y="63968"/>
                  <a:pt x="285624" y="142812"/>
                </a:cubicBezTo>
                <a:cubicBezTo>
                  <a:pt x="285624" y="221656"/>
                  <a:pt x="142812" y="380832"/>
                  <a:pt x="142812" y="380832"/>
                </a:cubicBezTo>
                <a:close/>
                <a:moveTo>
                  <a:pt x="142812" y="47604"/>
                </a:moveTo>
                <a:cubicBezTo>
                  <a:pt x="90209" y="47604"/>
                  <a:pt x="47604" y="90210"/>
                  <a:pt x="47604" y="142812"/>
                </a:cubicBezTo>
                <a:cubicBezTo>
                  <a:pt x="47604" y="195414"/>
                  <a:pt x="90209" y="238020"/>
                  <a:pt x="142812" y="238020"/>
                </a:cubicBezTo>
                <a:cubicBezTo>
                  <a:pt x="195415" y="238020"/>
                  <a:pt x="238020" y="195414"/>
                  <a:pt x="238020" y="142812"/>
                </a:cubicBezTo>
                <a:cubicBezTo>
                  <a:pt x="238020" y="90210"/>
                  <a:pt x="195415" y="47604"/>
                  <a:pt x="142812" y="47604"/>
                </a:cubicBezTo>
                <a:close/>
                <a:moveTo>
                  <a:pt x="142812" y="190416"/>
                </a:moveTo>
                <a:cubicBezTo>
                  <a:pt x="116511" y="190416"/>
                  <a:pt x="95208" y="169113"/>
                  <a:pt x="95208" y="142812"/>
                </a:cubicBezTo>
                <a:cubicBezTo>
                  <a:pt x="95208" y="116511"/>
                  <a:pt x="116511" y="95208"/>
                  <a:pt x="142812" y="95208"/>
                </a:cubicBezTo>
                <a:cubicBezTo>
                  <a:pt x="169113" y="95208"/>
                  <a:pt x="190416" y="116511"/>
                  <a:pt x="190416" y="142812"/>
                </a:cubicBezTo>
                <a:cubicBezTo>
                  <a:pt x="190416" y="169113"/>
                  <a:pt x="169113" y="190416"/>
                  <a:pt x="142812" y="190416"/>
                </a:cubicBezTo>
                <a:close/>
              </a:path>
            </a:pathLst>
          </a:custGeom>
          <a:solidFill>
            <a:schemeClr val="bg1"/>
          </a:solidFill>
          <a:ln w="5946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EA49F511-678F-4FBB-C028-61AF611E7448}"/>
              </a:ext>
            </a:extLst>
          </p:cNvPr>
          <p:cNvSpPr/>
          <p:nvPr/>
        </p:nvSpPr>
        <p:spPr>
          <a:xfrm>
            <a:off x="9168896" y="1785935"/>
            <a:ext cx="278608" cy="278652"/>
          </a:xfrm>
          <a:custGeom>
            <a:avLst/>
            <a:gdLst>
              <a:gd name="connsiteX0" fmla="*/ 334862 w 385938"/>
              <a:gd name="connsiteY0" fmla="*/ 231865 h 385999"/>
              <a:gd name="connsiteX1" fmla="*/ 320872 w 385938"/>
              <a:gd name="connsiteY1" fmla="*/ 265152 h 385999"/>
              <a:gd name="connsiteX2" fmla="*/ 333777 w 385938"/>
              <a:gd name="connsiteY2" fmla="*/ 324731 h 385999"/>
              <a:gd name="connsiteX3" fmla="*/ 324189 w 385938"/>
              <a:gd name="connsiteY3" fmla="*/ 334320 h 385999"/>
              <a:gd name="connsiteX4" fmla="*/ 265152 w 385938"/>
              <a:gd name="connsiteY4" fmla="*/ 320450 h 385999"/>
              <a:gd name="connsiteX5" fmla="*/ 229875 w 385938"/>
              <a:gd name="connsiteY5" fmla="*/ 334561 h 385999"/>
              <a:gd name="connsiteX6" fmla="*/ 232408 w 385938"/>
              <a:gd name="connsiteY6" fmla="*/ 334621 h 385999"/>
              <a:gd name="connsiteX7" fmla="*/ 198035 w 385938"/>
              <a:gd name="connsiteY7" fmla="*/ 385999 h 385999"/>
              <a:gd name="connsiteX8" fmla="*/ 188567 w 385938"/>
              <a:gd name="connsiteY8" fmla="*/ 385999 h 385999"/>
              <a:gd name="connsiteX9" fmla="*/ 153833 w 385938"/>
              <a:gd name="connsiteY9" fmla="*/ 333657 h 385999"/>
              <a:gd name="connsiteX10" fmla="*/ 119038 w 385938"/>
              <a:gd name="connsiteY10" fmla="*/ 318761 h 385999"/>
              <a:gd name="connsiteX11" fmla="*/ 120907 w 385938"/>
              <a:gd name="connsiteY11" fmla="*/ 320752 h 385999"/>
              <a:gd name="connsiteX12" fmla="*/ 60785 w 385938"/>
              <a:gd name="connsiteY12" fmla="*/ 333295 h 385999"/>
              <a:gd name="connsiteX13" fmla="*/ 52162 w 385938"/>
              <a:gd name="connsiteY13" fmla="*/ 326119 h 385999"/>
              <a:gd name="connsiteX14" fmla="*/ 65971 w 385938"/>
              <a:gd name="connsiteY14" fmla="*/ 264670 h 385999"/>
              <a:gd name="connsiteX15" fmla="*/ 52403 w 385938"/>
              <a:gd name="connsiteY15" fmla="*/ 232166 h 385999"/>
              <a:gd name="connsiteX16" fmla="*/ 0 w 385938"/>
              <a:gd name="connsiteY16" fmla="*/ 197432 h 385999"/>
              <a:gd name="connsiteX17" fmla="*/ 0 w 385938"/>
              <a:gd name="connsiteY17" fmla="*/ 187965 h 385999"/>
              <a:gd name="connsiteX18" fmla="*/ 52162 w 385938"/>
              <a:gd name="connsiteY18" fmla="*/ 153893 h 385999"/>
              <a:gd name="connsiteX19" fmla="*/ 65670 w 385938"/>
              <a:gd name="connsiteY19" fmla="*/ 121088 h 385999"/>
              <a:gd name="connsiteX20" fmla="*/ 51258 w 385938"/>
              <a:gd name="connsiteY20" fmla="*/ 59881 h 385999"/>
              <a:gd name="connsiteX21" fmla="*/ 60363 w 385938"/>
              <a:gd name="connsiteY21" fmla="*/ 52223 h 385999"/>
              <a:gd name="connsiteX22" fmla="*/ 120787 w 385938"/>
              <a:gd name="connsiteY22" fmla="*/ 65429 h 385999"/>
              <a:gd name="connsiteX23" fmla="*/ 154074 w 385938"/>
              <a:gd name="connsiteY23" fmla="*/ 51439 h 385999"/>
              <a:gd name="connsiteX24" fmla="*/ 188567 w 385938"/>
              <a:gd name="connsiteY24" fmla="*/ 0 h 385999"/>
              <a:gd name="connsiteX25" fmla="*/ 198035 w 385938"/>
              <a:gd name="connsiteY25" fmla="*/ 0 h 385999"/>
              <a:gd name="connsiteX26" fmla="*/ 231925 w 385938"/>
              <a:gd name="connsiteY26" fmla="*/ 51197 h 385999"/>
              <a:gd name="connsiteX27" fmla="*/ 265695 w 385938"/>
              <a:gd name="connsiteY27" fmla="*/ 65127 h 385999"/>
              <a:gd name="connsiteX28" fmla="*/ 325576 w 385938"/>
              <a:gd name="connsiteY28" fmla="*/ 51258 h 385999"/>
              <a:gd name="connsiteX29" fmla="*/ 334199 w 385938"/>
              <a:gd name="connsiteY29" fmla="*/ 60363 h 385999"/>
              <a:gd name="connsiteX30" fmla="*/ 320932 w 385938"/>
              <a:gd name="connsiteY30" fmla="*/ 120244 h 385999"/>
              <a:gd name="connsiteX31" fmla="*/ 334862 w 385938"/>
              <a:gd name="connsiteY31" fmla="*/ 153652 h 385999"/>
              <a:gd name="connsiteX32" fmla="*/ 385939 w 385938"/>
              <a:gd name="connsiteY32" fmla="*/ 187965 h 385999"/>
              <a:gd name="connsiteX33" fmla="*/ 385939 w 385938"/>
              <a:gd name="connsiteY33" fmla="*/ 197432 h 385999"/>
              <a:gd name="connsiteX34" fmla="*/ 334862 w 385938"/>
              <a:gd name="connsiteY34" fmla="*/ 231865 h 385999"/>
              <a:gd name="connsiteX35" fmla="*/ 193090 w 385938"/>
              <a:gd name="connsiteY35" fmla="*/ 84545 h 385999"/>
              <a:gd name="connsiteX36" fmla="*/ 84545 w 385938"/>
              <a:gd name="connsiteY36" fmla="*/ 193090 h 385999"/>
              <a:gd name="connsiteX37" fmla="*/ 193090 w 385938"/>
              <a:gd name="connsiteY37" fmla="*/ 301636 h 385999"/>
              <a:gd name="connsiteX38" fmla="*/ 301635 w 385938"/>
              <a:gd name="connsiteY38" fmla="*/ 193090 h 385999"/>
              <a:gd name="connsiteX39" fmla="*/ 193090 w 385938"/>
              <a:gd name="connsiteY39" fmla="*/ 84545 h 385999"/>
              <a:gd name="connsiteX40" fmla="*/ 193090 w 385938"/>
              <a:gd name="connsiteY40" fmla="*/ 265454 h 385999"/>
              <a:gd name="connsiteX41" fmla="*/ 120726 w 385938"/>
              <a:gd name="connsiteY41" fmla="*/ 193090 h 385999"/>
              <a:gd name="connsiteX42" fmla="*/ 193090 w 385938"/>
              <a:gd name="connsiteY42" fmla="*/ 120727 h 385999"/>
              <a:gd name="connsiteX43" fmla="*/ 265454 w 385938"/>
              <a:gd name="connsiteY43" fmla="*/ 193090 h 385999"/>
              <a:gd name="connsiteX44" fmla="*/ 193090 w 385938"/>
              <a:gd name="connsiteY44" fmla="*/ 265454 h 385999"/>
              <a:gd name="connsiteX45" fmla="*/ 193090 w 385938"/>
              <a:gd name="connsiteY45" fmla="*/ 156908 h 385999"/>
              <a:gd name="connsiteX46" fmla="*/ 156908 w 385938"/>
              <a:gd name="connsiteY46" fmla="*/ 193090 h 385999"/>
              <a:gd name="connsiteX47" fmla="*/ 193090 w 385938"/>
              <a:gd name="connsiteY47" fmla="*/ 229272 h 385999"/>
              <a:gd name="connsiteX48" fmla="*/ 229272 w 385938"/>
              <a:gd name="connsiteY48" fmla="*/ 193090 h 385999"/>
              <a:gd name="connsiteX49" fmla="*/ 193090 w 385938"/>
              <a:gd name="connsiteY49" fmla="*/ 156908 h 38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85938" h="385999">
                <a:moveTo>
                  <a:pt x="334862" y="231865"/>
                </a:moveTo>
                <a:cubicBezTo>
                  <a:pt x="331606" y="243624"/>
                  <a:pt x="326842" y="254780"/>
                  <a:pt x="320872" y="265152"/>
                </a:cubicBezTo>
                <a:cubicBezTo>
                  <a:pt x="321777" y="266238"/>
                  <a:pt x="353013" y="305495"/>
                  <a:pt x="333777" y="324731"/>
                </a:cubicBezTo>
                <a:lnTo>
                  <a:pt x="324189" y="334320"/>
                </a:lnTo>
                <a:cubicBezTo>
                  <a:pt x="309837" y="348672"/>
                  <a:pt x="273775" y="326178"/>
                  <a:pt x="265152" y="320450"/>
                </a:cubicBezTo>
                <a:cubicBezTo>
                  <a:pt x="254177" y="326601"/>
                  <a:pt x="242358" y="331425"/>
                  <a:pt x="229875" y="334561"/>
                </a:cubicBezTo>
                <a:lnTo>
                  <a:pt x="232408" y="334621"/>
                </a:lnTo>
                <a:cubicBezTo>
                  <a:pt x="232408" y="334621"/>
                  <a:pt x="225593" y="385999"/>
                  <a:pt x="198035" y="385999"/>
                </a:cubicBezTo>
                <a:lnTo>
                  <a:pt x="188567" y="385999"/>
                </a:lnTo>
                <a:cubicBezTo>
                  <a:pt x="167582" y="385999"/>
                  <a:pt x="155883" y="341978"/>
                  <a:pt x="153833" y="333657"/>
                </a:cubicBezTo>
                <a:cubicBezTo>
                  <a:pt x="141471" y="330219"/>
                  <a:pt x="129832" y="325154"/>
                  <a:pt x="119038" y="318761"/>
                </a:cubicBezTo>
                <a:lnTo>
                  <a:pt x="120907" y="320752"/>
                </a:lnTo>
                <a:cubicBezTo>
                  <a:pt x="120907" y="320752"/>
                  <a:pt x="80203" y="352712"/>
                  <a:pt x="60785" y="333295"/>
                </a:cubicBezTo>
                <a:lnTo>
                  <a:pt x="52162" y="326119"/>
                </a:lnTo>
                <a:cubicBezTo>
                  <a:pt x="37388" y="311344"/>
                  <a:pt x="61208" y="272147"/>
                  <a:pt x="65971" y="264670"/>
                </a:cubicBezTo>
                <a:cubicBezTo>
                  <a:pt x="60243" y="254539"/>
                  <a:pt x="55599" y="243624"/>
                  <a:pt x="52403" y="232166"/>
                </a:cubicBezTo>
                <a:cubicBezTo>
                  <a:pt x="44323" y="230177"/>
                  <a:pt x="0" y="218477"/>
                  <a:pt x="0" y="197432"/>
                </a:cubicBezTo>
                <a:lnTo>
                  <a:pt x="0" y="187965"/>
                </a:lnTo>
                <a:cubicBezTo>
                  <a:pt x="0" y="163662"/>
                  <a:pt x="42272" y="155522"/>
                  <a:pt x="52162" y="153893"/>
                </a:cubicBezTo>
                <a:cubicBezTo>
                  <a:pt x="55358" y="142315"/>
                  <a:pt x="59941" y="131340"/>
                  <a:pt x="65670" y="121088"/>
                </a:cubicBezTo>
                <a:cubicBezTo>
                  <a:pt x="61147" y="114214"/>
                  <a:pt x="36302" y="74836"/>
                  <a:pt x="51258" y="59881"/>
                </a:cubicBezTo>
                <a:lnTo>
                  <a:pt x="60363" y="52223"/>
                </a:lnTo>
                <a:cubicBezTo>
                  <a:pt x="77489" y="35096"/>
                  <a:pt x="112586" y="59338"/>
                  <a:pt x="120787" y="65429"/>
                </a:cubicBezTo>
                <a:cubicBezTo>
                  <a:pt x="131159" y="59459"/>
                  <a:pt x="142315" y="54695"/>
                  <a:pt x="154074" y="51439"/>
                </a:cubicBezTo>
                <a:cubicBezTo>
                  <a:pt x="156667" y="41127"/>
                  <a:pt x="168306" y="0"/>
                  <a:pt x="188567" y="0"/>
                </a:cubicBezTo>
                <a:lnTo>
                  <a:pt x="198035" y="0"/>
                </a:lnTo>
                <a:cubicBezTo>
                  <a:pt x="221613" y="0"/>
                  <a:pt x="229995" y="39800"/>
                  <a:pt x="231925" y="51197"/>
                </a:cubicBezTo>
                <a:cubicBezTo>
                  <a:pt x="243865" y="54454"/>
                  <a:pt x="255202" y="59157"/>
                  <a:pt x="265695" y="65127"/>
                </a:cubicBezTo>
                <a:cubicBezTo>
                  <a:pt x="274620" y="59338"/>
                  <a:pt x="311224" y="36905"/>
                  <a:pt x="325576" y="51258"/>
                </a:cubicBezTo>
                <a:lnTo>
                  <a:pt x="334199" y="60363"/>
                </a:lnTo>
                <a:cubicBezTo>
                  <a:pt x="350963" y="77128"/>
                  <a:pt x="327686" y="111138"/>
                  <a:pt x="320932" y="120244"/>
                </a:cubicBezTo>
                <a:cubicBezTo>
                  <a:pt x="326842" y="130677"/>
                  <a:pt x="331606" y="141833"/>
                  <a:pt x="334862" y="153652"/>
                </a:cubicBezTo>
                <a:cubicBezTo>
                  <a:pt x="337877" y="154074"/>
                  <a:pt x="385939" y="161310"/>
                  <a:pt x="385939" y="187965"/>
                </a:cubicBezTo>
                <a:lnTo>
                  <a:pt x="385939" y="197432"/>
                </a:lnTo>
                <a:cubicBezTo>
                  <a:pt x="385999" y="217513"/>
                  <a:pt x="345596" y="229091"/>
                  <a:pt x="334862" y="231865"/>
                </a:cubicBezTo>
                <a:close/>
                <a:moveTo>
                  <a:pt x="193090" y="84545"/>
                </a:moveTo>
                <a:cubicBezTo>
                  <a:pt x="133149" y="84545"/>
                  <a:pt x="84545" y="133149"/>
                  <a:pt x="84545" y="193090"/>
                </a:cubicBezTo>
                <a:cubicBezTo>
                  <a:pt x="84545" y="253031"/>
                  <a:pt x="133149" y="301636"/>
                  <a:pt x="193090" y="301636"/>
                </a:cubicBezTo>
                <a:cubicBezTo>
                  <a:pt x="253031" y="301636"/>
                  <a:pt x="301635" y="253031"/>
                  <a:pt x="301635" y="193090"/>
                </a:cubicBezTo>
                <a:cubicBezTo>
                  <a:pt x="301635" y="133149"/>
                  <a:pt x="253031" y="84545"/>
                  <a:pt x="193090" y="84545"/>
                </a:cubicBezTo>
                <a:close/>
                <a:moveTo>
                  <a:pt x="193090" y="265454"/>
                </a:moveTo>
                <a:cubicBezTo>
                  <a:pt x="153109" y="265454"/>
                  <a:pt x="120726" y="233071"/>
                  <a:pt x="120726" y="193090"/>
                </a:cubicBezTo>
                <a:cubicBezTo>
                  <a:pt x="120726" y="153109"/>
                  <a:pt x="153109" y="120727"/>
                  <a:pt x="193090" y="120727"/>
                </a:cubicBezTo>
                <a:cubicBezTo>
                  <a:pt x="233071" y="120727"/>
                  <a:pt x="265454" y="153109"/>
                  <a:pt x="265454" y="193090"/>
                </a:cubicBezTo>
                <a:cubicBezTo>
                  <a:pt x="265454" y="233071"/>
                  <a:pt x="233071" y="265454"/>
                  <a:pt x="193090" y="265454"/>
                </a:cubicBezTo>
                <a:close/>
                <a:moveTo>
                  <a:pt x="193090" y="156908"/>
                </a:moveTo>
                <a:cubicBezTo>
                  <a:pt x="173130" y="156908"/>
                  <a:pt x="156908" y="173130"/>
                  <a:pt x="156908" y="193090"/>
                </a:cubicBezTo>
                <a:cubicBezTo>
                  <a:pt x="156908" y="213051"/>
                  <a:pt x="173130" y="229272"/>
                  <a:pt x="193090" y="229272"/>
                </a:cubicBezTo>
                <a:cubicBezTo>
                  <a:pt x="213050" y="229272"/>
                  <a:pt x="229272" y="213051"/>
                  <a:pt x="229272" y="193090"/>
                </a:cubicBezTo>
                <a:cubicBezTo>
                  <a:pt x="229272" y="173130"/>
                  <a:pt x="213111" y="156908"/>
                  <a:pt x="193090" y="156908"/>
                </a:cubicBezTo>
                <a:close/>
              </a:path>
            </a:pathLst>
          </a:custGeom>
          <a:solidFill>
            <a:schemeClr val="bg1"/>
          </a:solidFill>
          <a:ln w="6027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pic>
        <p:nvPicPr>
          <p:cNvPr id="31" name="그래픽 30">
            <a:extLst>
              <a:ext uri="{FF2B5EF4-FFF2-40B4-BE49-F238E27FC236}">
                <a16:creationId xmlns:a16="http://schemas.microsoft.com/office/drawing/2014/main" id="{527C7C76-0615-0848-6AF9-1914A82501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92644" y="4244906"/>
            <a:ext cx="230356" cy="230356"/>
          </a:xfrm>
          <a:prstGeom prst="rect">
            <a:avLst/>
          </a:prstGeom>
        </p:spPr>
      </p:pic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7FA9F0F3-50D9-E611-A6E4-AC0928E648C1}"/>
              </a:ext>
            </a:extLst>
          </p:cNvPr>
          <p:cNvSpPr/>
          <p:nvPr/>
        </p:nvSpPr>
        <p:spPr>
          <a:xfrm>
            <a:off x="7259003" y="6583680"/>
            <a:ext cx="272402" cy="242069"/>
          </a:xfrm>
          <a:custGeom>
            <a:avLst/>
            <a:gdLst>
              <a:gd name="connsiteX0" fmla="*/ 359164 w 381355"/>
              <a:gd name="connsiteY0" fmla="*/ 104746 h 343726"/>
              <a:gd name="connsiteX1" fmla="*/ 190738 w 381355"/>
              <a:gd name="connsiteY1" fmla="*/ 36182 h 343726"/>
              <a:gd name="connsiteX2" fmla="*/ 22312 w 381355"/>
              <a:gd name="connsiteY2" fmla="*/ 104746 h 343726"/>
              <a:gd name="connsiteX3" fmla="*/ 0 w 381355"/>
              <a:gd name="connsiteY3" fmla="*/ 76042 h 343726"/>
              <a:gd name="connsiteX4" fmla="*/ 190678 w 381355"/>
              <a:gd name="connsiteY4" fmla="*/ 0 h 343726"/>
              <a:gd name="connsiteX5" fmla="*/ 381356 w 381355"/>
              <a:gd name="connsiteY5" fmla="*/ 76042 h 343726"/>
              <a:gd name="connsiteX6" fmla="*/ 359164 w 381355"/>
              <a:gd name="connsiteY6" fmla="*/ 104746 h 343726"/>
              <a:gd name="connsiteX7" fmla="*/ 190738 w 381355"/>
              <a:gd name="connsiteY7" fmla="*/ 90454 h 343726"/>
              <a:gd name="connsiteX8" fmla="*/ 325576 w 381355"/>
              <a:gd name="connsiteY8" fmla="*/ 147983 h 343726"/>
              <a:gd name="connsiteX9" fmla="*/ 303022 w 381355"/>
              <a:gd name="connsiteY9" fmla="*/ 177049 h 343726"/>
              <a:gd name="connsiteX10" fmla="*/ 190738 w 381355"/>
              <a:gd name="connsiteY10" fmla="*/ 126636 h 343726"/>
              <a:gd name="connsiteX11" fmla="*/ 78454 w 381355"/>
              <a:gd name="connsiteY11" fmla="*/ 177049 h 343726"/>
              <a:gd name="connsiteX12" fmla="*/ 55901 w 381355"/>
              <a:gd name="connsiteY12" fmla="*/ 147983 h 343726"/>
              <a:gd name="connsiteX13" fmla="*/ 190738 w 381355"/>
              <a:gd name="connsiteY13" fmla="*/ 90454 h 343726"/>
              <a:gd name="connsiteX14" fmla="*/ 190738 w 381355"/>
              <a:gd name="connsiteY14" fmla="*/ 180909 h 343726"/>
              <a:gd name="connsiteX15" fmla="*/ 268951 w 381355"/>
              <a:gd name="connsiteY15" fmla="*/ 221010 h 343726"/>
              <a:gd name="connsiteX16" fmla="*/ 249051 w 381355"/>
              <a:gd name="connsiteY16" fmla="*/ 246699 h 343726"/>
              <a:gd name="connsiteX17" fmla="*/ 190738 w 381355"/>
              <a:gd name="connsiteY17" fmla="*/ 217091 h 343726"/>
              <a:gd name="connsiteX18" fmla="*/ 132425 w 381355"/>
              <a:gd name="connsiteY18" fmla="*/ 246699 h 343726"/>
              <a:gd name="connsiteX19" fmla="*/ 112525 w 381355"/>
              <a:gd name="connsiteY19" fmla="*/ 221010 h 343726"/>
              <a:gd name="connsiteX20" fmla="*/ 190738 w 381355"/>
              <a:gd name="connsiteY20" fmla="*/ 180909 h 343726"/>
              <a:gd name="connsiteX21" fmla="*/ 190738 w 381355"/>
              <a:gd name="connsiteY21" fmla="*/ 271363 h 343726"/>
              <a:gd name="connsiteX22" fmla="*/ 226920 w 381355"/>
              <a:gd name="connsiteY22" fmla="*/ 307545 h 343726"/>
              <a:gd name="connsiteX23" fmla="*/ 190738 w 381355"/>
              <a:gd name="connsiteY23" fmla="*/ 343727 h 343726"/>
              <a:gd name="connsiteX24" fmla="*/ 154556 w 381355"/>
              <a:gd name="connsiteY24" fmla="*/ 307545 h 343726"/>
              <a:gd name="connsiteX25" fmla="*/ 190738 w 381355"/>
              <a:gd name="connsiteY25" fmla="*/ 271363 h 343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1355" h="343726">
                <a:moveTo>
                  <a:pt x="359164" y="104746"/>
                </a:moveTo>
                <a:cubicBezTo>
                  <a:pt x="315686" y="62353"/>
                  <a:pt x="256288" y="36182"/>
                  <a:pt x="190738" y="36182"/>
                </a:cubicBezTo>
                <a:cubicBezTo>
                  <a:pt x="125189" y="36182"/>
                  <a:pt x="65790" y="62353"/>
                  <a:pt x="22312" y="104746"/>
                </a:cubicBezTo>
                <a:lnTo>
                  <a:pt x="0" y="76042"/>
                </a:lnTo>
                <a:cubicBezTo>
                  <a:pt x="49690" y="28945"/>
                  <a:pt x="116807" y="0"/>
                  <a:pt x="190678" y="0"/>
                </a:cubicBezTo>
                <a:cubicBezTo>
                  <a:pt x="264549" y="0"/>
                  <a:pt x="331666" y="28945"/>
                  <a:pt x="381356" y="76042"/>
                </a:cubicBezTo>
                <a:lnTo>
                  <a:pt x="359164" y="104746"/>
                </a:lnTo>
                <a:close/>
                <a:moveTo>
                  <a:pt x="190738" y="90454"/>
                </a:moveTo>
                <a:cubicBezTo>
                  <a:pt x="243744" y="90454"/>
                  <a:pt x="291565" y="112586"/>
                  <a:pt x="325576" y="147983"/>
                </a:cubicBezTo>
                <a:lnTo>
                  <a:pt x="303022" y="177049"/>
                </a:lnTo>
                <a:cubicBezTo>
                  <a:pt x="275403" y="146174"/>
                  <a:pt x="235422" y="126636"/>
                  <a:pt x="190738" y="126636"/>
                </a:cubicBezTo>
                <a:cubicBezTo>
                  <a:pt x="146054" y="126636"/>
                  <a:pt x="106012" y="146174"/>
                  <a:pt x="78454" y="177049"/>
                </a:cubicBezTo>
                <a:lnTo>
                  <a:pt x="55901" y="147983"/>
                </a:lnTo>
                <a:cubicBezTo>
                  <a:pt x="89911" y="112586"/>
                  <a:pt x="137732" y="90454"/>
                  <a:pt x="190738" y="90454"/>
                </a:cubicBezTo>
                <a:close/>
                <a:moveTo>
                  <a:pt x="190738" y="180909"/>
                </a:moveTo>
                <a:cubicBezTo>
                  <a:pt x="222940" y="180909"/>
                  <a:pt x="251403" y="196769"/>
                  <a:pt x="268951" y="221010"/>
                </a:cubicBezTo>
                <a:lnTo>
                  <a:pt x="249051" y="246699"/>
                </a:lnTo>
                <a:cubicBezTo>
                  <a:pt x="235905" y="228789"/>
                  <a:pt x="214739" y="217091"/>
                  <a:pt x="190738" y="217091"/>
                </a:cubicBezTo>
                <a:cubicBezTo>
                  <a:pt x="166738" y="217091"/>
                  <a:pt x="145632" y="228789"/>
                  <a:pt x="132425" y="246699"/>
                </a:cubicBezTo>
                <a:lnTo>
                  <a:pt x="112525" y="221010"/>
                </a:lnTo>
                <a:cubicBezTo>
                  <a:pt x="130073" y="196769"/>
                  <a:pt x="158536" y="180909"/>
                  <a:pt x="190738" y="180909"/>
                </a:cubicBezTo>
                <a:close/>
                <a:moveTo>
                  <a:pt x="190738" y="271363"/>
                </a:moveTo>
                <a:cubicBezTo>
                  <a:pt x="210698" y="271363"/>
                  <a:pt x="226920" y="287585"/>
                  <a:pt x="226920" y="307545"/>
                </a:cubicBezTo>
                <a:cubicBezTo>
                  <a:pt x="226920" y="327505"/>
                  <a:pt x="210698" y="343727"/>
                  <a:pt x="190738" y="343727"/>
                </a:cubicBezTo>
                <a:cubicBezTo>
                  <a:pt x="170778" y="343727"/>
                  <a:pt x="154556" y="327505"/>
                  <a:pt x="154556" y="307545"/>
                </a:cubicBezTo>
                <a:cubicBezTo>
                  <a:pt x="154556" y="287585"/>
                  <a:pt x="170778" y="271363"/>
                  <a:pt x="190738" y="271363"/>
                </a:cubicBezTo>
                <a:close/>
              </a:path>
            </a:pathLst>
          </a:custGeom>
          <a:solidFill>
            <a:schemeClr val="bg1"/>
          </a:solidFill>
          <a:ln w="6027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88E0E7EE-46E4-2468-3505-2E1FCC619B88}"/>
              </a:ext>
            </a:extLst>
          </p:cNvPr>
          <p:cNvSpPr/>
          <p:nvPr/>
        </p:nvSpPr>
        <p:spPr>
          <a:xfrm>
            <a:off x="558499" y="2578982"/>
            <a:ext cx="2041826" cy="274529"/>
          </a:xfrm>
          <a:prstGeom prst="rect">
            <a:avLst/>
          </a:prstGeom>
          <a:solidFill>
            <a:srgbClr val="0024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1432"/>
              </a:solidFill>
            </a:endParaRPr>
          </a:p>
        </p:txBody>
      </p:sp>
      <p:sp>
        <p:nvSpPr>
          <p:cNvPr id="40" name="Google Shape;360;p41">
            <a:extLst>
              <a:ext uri="{FF2B5EF4-FFF2-40B4-BE49-F238E27FC236}">
                <a16:creationId xmlns:a16="http://schemas.microsoft.com/office/drawing/2014/main" id="{46031674-859D-E30A-7E06-818AC1C84B70}"/>
              </a:ext>
            </a:extLst>
          </p:cNvPr>
          <p:cNvSpPr txBox="1"/>
          <p:nvPr/>
        </p:nvSpPr>
        <p:spPr>
          <a:xfrm>
            <a:off x="558499" y="2597135"/>
            <a:ext cx="2041826" cy="23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-US" altLang="ko" sz="1247" b="1" dirty="0">
                <a:solidFill>
                  <a:schemeClr val="bg1"/>
                </a:solidFill>
                <a:latin typeface="+mn-ea"/>
                <a:cs typeface="NanumGothicExtraBold"/>
                <a:sym typeface="NanumGothicExtraBold"/>
              </a:rPr>
              <a:t>Worldwide Parking NO.1</a:t>
            </a:r>
          </a:p>
        </p:txBody>
      </p:sp>
    </p:spTree>
    <p:extLst>
      <p:ext uri="{BB962C8B-B14F-4D97-AF65-F5344CB8AC3E}">
        <p14:creationId xmlns:p14="http://schemas.microsoft.com/office/powerpoint/2010/main" val="1114882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3">
      <a:dk1>
        <a:srgbClr val="262626"/>
      </a:dk1>
      <a:lt1>
        <a:srgbClr val="FFFFFF"/>
      </a:lt1>
      <a:dk2>
        <a:srgbClr val="44546A"/>
      </a:dk2>
      <a:lt2>
        <a:srgbClr val="F4F3F7"/>
      </a:lt2>
      <a:accent1>
        <a:srgbClr val="352A6D"/>
      </a:accent1>
      <a:accent2>
        <a:srgbClr val="305395"/>
      </a:accent2>
      <a:accent3>
        <a:srgbClr val="18294A"/>
      </a:accent3>
      <a:accent4>
        <a:srgbClr val="85C0FB"/>
      </a:accent4>
      <a:accent5>
        <a:srgbClr val="85C0FB"/>
      </a:accent5>
      <a:accent6>
        <a:srgbClr val="48A1FA"/>
      </a:accent6>
      <a:hlink>
        <a:srgbClr val="0563C1"/>
      </a:hlink>
      <a:folHlink>
        <a:srgbClr val="FF0000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9936</TotalTime>
  <Words>1712</Words>
  <Application>Microsoft Office PowerPoint</Application>
  <PresentationFormat>A4 용지(210x297mm)</PresentationFormat>
  <Paragraphs>519</Paragraphs>
  <Slides>17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7" baseType="lpstr">
      <vt:lpstr>KoPub돋움체 Bold</vt:lpstr>
      <vt:lpstr>KoPub돋움체 Medium</vt:lpstr>
      <vt:lpstr>Pretendard</vt:lpstr>
      <vt:lpstr>Yu Gothic</vt:lpstr>
      <vt:lpstr>맑은 고딕</vt:lpstr>
      <vt:lpstr>Arial</vt:lpstr>
      <vt:lpstr>Calibri</vt:lpstr>
      <vt:lpstr>Calibri Light</vt:lpstr>
      <vt:lpstr>Century Gothic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yuran kim</dc:creator>
  <cp:lastModifiedBy>2025.05 홍 두의 사원 영업기획</cp:lastModifiedBy>
  <cp:revision>312</cp:revision>
  <cp:lastPrinted>2024-06-18T07:31:04Z</cp:lastPrinted>
  <dcterms:created xsi:type="dcterms:W3CDTF">2023-10-26T02:00:41Z</dcterms:created>
  <dcterms:modified xsi:type="dcterms:W3CDTF">2025-06-04T06:27:33Z</dcterms:modified>
</cp:coreProperties>
</file>